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 id="2147483844" r:id="rId2"/>
    <p:sldMasterId id="2147483863" r:id="rId3"/>
  </p:sldMasterIdLst>
  <p:notesMasterIdLst>
    <p:notesMasterId r:id="rId72"/>
  </p:notesMasterIdLst>
  <p:sldIdLst>
    <p:sldId id="259" r:id="rId4"/>
    <p:sldId id="298" r:id="rId5"/>
    <p:sldId id="260" r:id="rId6"/>
    <p:sldId id="258" r:id="rId7"/>
    <p:sldId id="345" r:id="rId8"/>
    <p:sldId id="346" r:id="rId9"/>
    <p:sldId id="261" r:id="rId10"/>
    <p:sldId id="262" r:id="rId11"/>
    <p:sldId id="263" r:id="rId12"/>
    <p:sldId id="264" r:id="rId13"/>
    <p:sldId id="285" r:id="rId14"/>
    <p:sldId id="290" r:id="rId15"/>
    <p:sldId id="291" r:id="rId16"/>
    <p:sldId id="292" r:id="rId17"/>
    <p:sldId id="293" r:id="rId18"/>
    <p:sldId id="294" r:id="rId19"/>
    <p:sldId id="295" r:id="rId20"/>
    <p:sldId id="296" r:id="rId21"/>
    <p:sldId id="297" r:id="rId22"/>
    <p:sldId id="343" r:id="rId23"/>
    <p:sldId id="286" r:id="rId24"/>
    <p:sldId id="347" r:id="rId25"/>
    <p:sldId id="348" r:id="rId26"/>
    <p:sldId id="349" r:id="rId27"/>
    <p:sldId id="353" r:id="rId28"/>
    <p:sldId id="351" r:id="rId29"/>
    <p:sldId id="352" r:id="rId30"/>
    <p:sldId id="265" r:id="rId31"/>
    <p:sldId id="266" r:id="rId32"/>
    <p:sldId id="267" r:id="rId33"/>
    <p:sldId id="268" r:id="rId34"/>
    <p:sldId id="344" r:id="rId35"/>
    <p:sldId id="287" r:id="rId36"/>
    <p:sldId id="288" r:id="rId37"/>
    <p:sldId id="354" r:id="rId38"/>
    <p:sldId id="307" r:id="rId39"/>
    <p:sldId id="311" r:id="rId40"/>
    <p:sldId id="312" r:id="rId41"/>
    <p:sldId id="313" r:id="rId42"/>
    <p:sldId id="321" r:id="rId43"/>
    <p:sldId id="316" r:id="rId44"/>
    <p:sldId id="317" r:id="rId45"/>
    <p:sldId id="318" r:id="rId46"/>
    <p:sldId id="319" r:id="rId47"/>
    <p:sldId id="309" r:id="rId48"/>
    <p:sldId id="340" r:id="rId49"/>
    <p:sldId id="310" r:id="rId50"/>
    <p:sldId id="327" r:id="rId51"/>
    <p:sldId id="322" r:id="rId52"/>
    <p:sldId id="328" r:id="rId53"/>
    <p:sldId id="329" r:id="rId54"/>
    <p:sldId id="341" r:id="rId55"/>
    <p:sldId id="330" r:id="rId56"/>
    <p:sldId id="339" r:id="rId57"/>
    <p:sldId id="336" r:id="rId58"/>
    <p:sldId id="337" r:id="rId59"/>
    <p:sldId id="338" r:id="rId60"/>
    <p:sldId id="342" r:id="rId61"/>
    <p:sldId id="323" r:id="rId62"/>
    <p:sldId id="324" r:id="rId63"/>
    <p:sldId id="325" r:id="rId64"/>
    <p:sldId id="326" r:id="rId65"/>
    <p:sldId id="331" r:id="rId66"/>
    <p:sldId id="332" r:id="rId67"/>
    <p:sldId id="333" r:id="rId68"/>
    <p:sldId id="335" r:id="rId69"/>
    <p:sldId id="334" r:id="rId70"/>
    <p:sldId id="289" r:id="rId7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4700"/>
    <a:srgbClr val="00FF00"/>
    <a:srgbClr val="CC6600"/>
    <a:srgbClr val="FFFFFF"/>
    <a:srgbClr val="A25100"/>
    <a:srgbClr val="B45A00"/>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534" autoAdjust="0"/>
    <p:restoredTop sz="94660"/>
  </p:normalViewPr>
  <p:slideViewPr>
    <p:cSldViewPr snapToGrid="0">
      <p:cViewPr varScale="1">
        <p:scale>
          <a:sx n="58" d="100"/>
          <a:sy n="58" d="100"/>
        </p:scale>
        <p:origin x="450" y="7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tableStyles" Target="tableStyles.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image" Target="../media/image2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DDD140-A977-449A-8536-7EE9DB7C2579}" type="datetimeFigureOut">
              <a:rPr lang="en-US" smtClean="0"/>
              <a:t>5/19/2020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D450CA-F638-46BC-A390-AFF7977D9CAF}" type="slidenum">
              <a:rPr lang="en-US" smtClean="0"/>
              <a:t>‹#›</a:t>
            </a:fld>
            <a:endParaRPr lang="en-US"/>
          </a:p>
        </p:txBody>
      </p:sp>
    </p:spTree>
    <p:extLst>
      <p:ext uri="{BB962C8B-B14F-4D97-AF65-F5344CB8AC3E}">
        <p14:creationId xmlns:p14="http://schemas.microsoft.com/office/powerpoint/2010/main" val="9330507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6161C1-FC3A-4342-9B19-B0B4B73384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87038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6161C1-FC3A-4342-9B19-B0B4B73384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6270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6161C1-FC3A-4342-9B19-B0B4B73384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8505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6161C1-FC3A-4342-9B19-B0B4B73384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8023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6161C1-FC3A-4342-9B19-B0B4B73384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5470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6161C1-FC3A-4342-9B19-B0B4B73384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6469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6161C1-FC3A-4342-9B19-B0B4B73384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39107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6161C1-FC3A-4342-9B19-B0B4B73384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45241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6161C1-FC3A-4342-9B19-B0B4B73384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02482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6161C1-FC3A-4342-9B19-B0B4B73384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08233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6161C1-FC3A-4342-9B19-B0B4B73384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49109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6161C1-FC3A-4342-9B19-B0B4B73384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58033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6161C1-FC3A-4342-9B19-B0B4B73384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96370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6161C1-FC3A-4342-9B19-B0B4B73384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82110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6161C1-FC3A-4342-9B19-B0B4B73384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47010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6161C1-FC3A-4342-9B19-B0B4B73384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8132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6161C1-FC3A-4342-9B19-B0B4B73384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26498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458203C-2470-4944-8465-F44539EB2A8A}" type="datetimeFigureOut">
              <a:rPr lang="en-US" smtClean="0"/>
              <a:t>5/19/2020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B5BB75-6364-4620-8996-731C236EE3F7}" type="slidenum">
              <a:rPr lang="en-US" smtClean="0"/>
              <a:t>‹#›</a:t>
            </a:fld>
            <a:endParaRPr lang="en-US"/>
          </a:p>
        </p:txBody>
      </p:sp>
    </p:spTree>
    <p:extLst>
      <p:ext uri="{BB962C8B-B14F-4D97-AF65-F5344CB8AC3E}">
        <p14:creationId xmlns:p14="http://schemas.microsoft.com/office/powerpoint/2010/main" val="3729719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58203C-2470-4944-8465-F44539EB2A8A}" type="datetimeFigureOut">
              <a:rPr lang="en-US" smtClean="0"/>
              <a:t>5/19/2020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B5BB75-6364-4620-8996-731C236EE3F7}" type="slidenum">
              <a:rPr lang="en-US" smtClean="0"/>
              <a:t>‹#›</a:t>
            </a:fld>
            <a:endParaRPr lang="en-US"/>
          </a:p>
        </p:txBody>
      </p:sp>
    </p:spTree>
    <p:extLst>
      <p:ext uri="{BB962C8B-B14F-4D97-AF65-F5344CB8AC3E}">
        <p14:creationId xmlns:p14="http://schemas.microsoft.com/office/powerpoint/2010/main" val="797161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58203C-2470-4944-8465-F44539EB2A8A}" type="datetimeFigureOut">
              <a:rPr lang="en-US" smtClean="0"/>
              <a:t>5/19/2020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B5BB75-6364-4620-8996-731C236EE3F7}" type="slidenum">
              <a:rPr lang="en-US" smtClean="0"/>
              <a:t>‹#›</a:t>
            </a:fld>
            <a:endParaRPr lang="en-US"/>
          </a:p>
        </p:txBody>
      </p:sp>
    </p:spTree>
    <p:extLst>
      <p:ext uri="{BB962C8B-B14F-4D97-AF65-F5344CB8AC3E}">
        <p14:creationId xmlns:p14="http://schemas.microsoft.com/office/powerpoint/2010/main" val="1382997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458203C-2470-4944-8465-F44539EB2A8A}" type="datetimeFigureOut">
              <a:rPr lang="en-US" smtClean="0"/>
              <a:t>5/19/2020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B5BB75-6364-4620-8996-731C236EE3F7}" type="slidenum">
              <a:rPr lang="en-US" smtClean="0"/>
              <a:t>‹#›</a:t>
            </a:fld>
            <a:endParaRPr lang="en-US"/>
          </a:p>
        </p:txBody>
      </p:sp>
    </p:spTree>
    <p:extLst>
      <p:ext uri="{BB962C8B-B14F-4D97-AF65-F5344CB8AC3E}">
        <p14:creationId xmlns:p14="http://schemas.microsoft.com/office/powerpoint/2010/main" val="979939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458203C-2470-4944-8465-F44539EB2A8A}" type="datetimeFigureOut">
              <a:rPr lang="en-US" smtClean="0"/>
              <a:t>5/19/2020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B5BB75-6364-4620-8996-731C236EE3F7}" type="slidenum">
              <a:rPr lang="en-US" smtClean="0"/>
              <a:t>‹#›</a:t>
            </a:fld>
            <a:endParaRPr lang="en-US"/>
          </a:p>
        </p:txBody>
      </p:sp>
    </p:spTree>
    <p:extLst>
      <p:ext uri="{BB962C8B-B14F-4D97-AF65-F5344CB8AC3E}">
        <p14:creationId xmlns:p14="http://schemas.microsoft.com/office/powerpoint/2010/main" val="3606013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458203C-2470-4944-8465-F44539EB2A8A}" type="datetimeFigureOut">
              <a:rPr lang="en-US" smtClean="0"/>
              <a:t>5/19/2020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B5BB75-6364-4620-8996-731C236EE3F7}" type="slidenum">
              <a:rPr lang="en-US" smtClean="0"/>
              <a:t>‹#›</a:t>
            </a:fld>
            <a:endParaRPr lang="en-US"/>
          </a:p>
        </p:txBody>
      </p:sp>
    </p:spTree>
    <p:extLst>
      <p:ext uri="{BB962C8B-B14F-4D97-AF65-F5344CB8AC3E}">
        <p14:creationId xmlns:p14="http://schemas.microsoft.com/office/powerpoint/2010/main" val="1837326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58203C-2470-4944-8465-F44539EB2A8A}" type="datetimeFigureOut">
              <a:rPr lang="en-US" smtClean="0"/>
              <a:t>5/19/2020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B5BB75-6364-4620-8996-731C236EE3F7}" type="slidenum">
              <a:rPr lang="en-US" smtClean="0"/>
              <a:t>‹#›</a:t>
            </a:fld>
            <a:endParaRPr lang="en-US"/>
          </a:p>
        </p:txBody>
      </p:sp>
    </p:spTree>
    <p:extLst>
      <p:ext uri="{BB962C8B-B14F-4D97-AF65-F5344CB8AC3E}">
        <p14:creationId xmlns:p14="http://schemas.microsoft.com/office/powerpoint/2010/main" val="1061396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458203C-2470-4944-8465-F44539EB2A8A}" type="datetimeFigureOut">
              <a:rPr lang="en-US" smtClean="0"/>
              <a:t>5/19/2020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B5BB75-6364-4620-8996-731C236EE3F7}" type="slidenum">
              <a:rPr lang="en-US" smtClean="0"/>
              <a:t>‹#›</a:t>
            </a:fld>
            <a:endParaRPr lang="en-US"/>
          </a:p>
        </p:txBody>
      </p:sp>
    </p:spTree>
    <p:extLst>
      <p:ext uri="{BB962C8B-B14F-4D97-AF65-F5344CB8AC3E}">
        <p14:creationId xmlns:p14="http://schemas.microsoft.com/office/powerpoint/2010/main" val="2009632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458203C-2470-4944-8465-F44539EB2A8A}" type="datetimeFigureOut">
              <a:rPr lang="en-US" smtClean="0"/>
              <a:t>5/19/2020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B5BB75-6364-4620-8996-731C236EE3F7}" type="slidenum">
              <a:rPr lang="en-US" smtClean="0"/>
              <a:t>‹#›</a:t>
            </a:fld>
            <a:endParaRPr lang="en-US"/>
          </a:p>
        </p:txBody>
      </p:sp>
    </p:spTree>
    <p:extLst>
      <p:ext uri="{BB962C8B-B14F-4D97-AF65-F5344CB8AC3E}">
        <p14:creationId xmlns:p14="http://schemas.microsoft.com/office/powerpoint/2010/main" val="2406137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58203C-2470-4944-8465-F44539EB2A8A}" type="datetimeFigureOut">
              <a:rPr lang="en-US" smtClean="0"/>
              <a:t>5/19/2020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B5BB75-6364-4620-8996-731C236EE3F7}" type="slidenum">
              <a:rPr lang="en-US" smtClean="0"/>
              <a:t>‹#›</a:t>
            </a:fld>
            <a:endParaRPr lang="en-US"/>
          </a:p>
        </p:txBody>
      </p:sp>
    </p:spTree>
    <p:extLst>
      <p:ext uri="{BB962C8B-B14F-4D97-AF65-F5344CB8AC3E}">
        <p14:creationId xmlns:p14="http://schemas.microsoft.com/office/powerpoint/2010/main" val="3154661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58203C-2470-4944-8465-F44539EB2A8A}" type="datetimeFigureOut">
              <a:rPr lang="en-US" smtClean="0"/>
              <a:t>5/19/2020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B5BB75-6364-4620-8996-731C236EE3F7}" type="slidenum">
              <a:rPr lang="en-US" smtClean="0"/>
              <a:t>‹#›</a:t>
            </a:fld>
            <a:endParaRPr lang="en-US"/>
          </a:p>
        </p:txBody>
      </p:sp>
    </p:spTree>
    <p:extLst>
      <p:ext uri="{BB962C8B-B14F-4D97-AF65-F5344CB8AC3E}">
        <p14:creationId xmlns:p14="http://schemas.microsoft.com/office/powerpoint/2010/main" val="39162728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en-US"/>
              <a:t>Click to edit Master title style</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639196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19377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340961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458203C-2470-4944-8465-F44539EB2A8A}" type="datetimeFigureOut">
              <a:rPr lang="en-US" smtClean="0"/>
              <a:t>5/19/2020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B5BB75-6364-4620-8996-731C236EE3F7}" type="slidenum">
              <a:rPr lang="en-US" smtClean="0"/>
              <a:t>‹#›</a:t>
            </a:fld>
            <a:endParaRPr lang="en-US"/>
          </a:p>
        </p:txBody>
      </p:sp>
    </p:spTree>
    <p:extLst>
      <p:ext uri="{BB962C8B-B14F-4D97-AF65-F5344CB8AC3E}">
        <p14:creationId xmlns:p14="http://schemas.microsoft.com/office/powerpoint/2010/main" val="5999644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5/19/2020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386837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5/19/2020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187515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5/19/2020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172685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49255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en-US"/>
              <a:t>Click to edit Master title style</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458203C-2470-4944-8465-F44539EB2A8A}" type="datetimeFigureOut">
              <a:rPr lang="en-US" smtClean="0"/>
              <a:t>5/19/2020</a:t>
            </a:fld>
            <a:endParaRPr lang="en-US"/>
          </a:p>
        </p:txBody>
      </p:sp>
      <p:sp>
        <p:nvSpPr>
          <p:cNvPr id="6" name="Footer Placeholder 5"/>
          <p:cNvSpPr>
            <a:spLocks noGrp="1"/>
          </p:cNvSpPr>
          <p:nvPr>
            <p:ph type="ftr" sz="quarter" idx="11"/>
          </p:nvPr>
        </p:nvSpPr>
        <p:spPr>
          <a:xfrm>
            <a:off x="533400" y="6172200"/>
            <a:ext cx="5811724" cy="365125"/>
          </a:xfrm>
        </p:spPr>
        <p:txBody>
          <a:bodyPr/>
          <a:lstStyle/>
          <a:p>
            <a:endParaRPr lang="en-US"/>
          </a:p>
        </p:txBody>
      </p:sp>
      <p:sp>
        <p:nvSpPr>
          <p:cNvPr id="7" name="Slide Number Placeholder 6"/>
          <p:cNvSpPr>
            <a:spLocks noGrp="1"/>
          </p:cNvSpPr>
          <p:nvPr>
            <p:ph type="sldNum" sz="quarter" idx="12"/>
          </p:nvPr>
        </p:nvSpPr>
        <p:spPr/>
        <p:txBody>
          <a:bodyPr/>
          <a:lstStyle/>
          <a:p>
            <a:fld id="{03B5BB75-6364-4620-8996-731C236EE3F7}" type="slidenum">
              <a:rPr lang="en-US" smtClean="0"/>
              <a:t>‹#›</a:t>
            </a:fld>
            <a:endParaRPr lang="en-US"/>
          </a:p>
        </p:txBody>
      </p:sp>
    </p:spTree>
    <p:extLst>
      <p:ext uri="{BB962C8B-B14F-4D97-AF65-F5344CB8AC3E}">
        <p14:creationId xmlns:p14="http://schemas.microsoft.com/office/powerpoint/2010/main" val="20303554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5/19/2020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632226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561335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780205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65495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571155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032954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977222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228955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42109" y="1447800"/>
            <a:ext cx="451485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1759" y="914400"/>
            <a:ext cx="2460731"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3542109" y="2777067"/>
            <a:ext cx="4516041"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458203C-2470-4944-8465-F44539EB2A8A}" type="datetimeFigureOut">
              <a:rPr lang="en-US" smtClean="0"/>
              <a:t>5/19/2020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B5BB75-6364-4620-8996-731C236EE3F7}" type="slidenum">
              <a:rPr lang="en-US" smtClean="0"/>
              <a:t>‹#›</a:t>
            </a:fld>
            <a:endParaRPr lang="en-US"/>
          </a:p>
        </p:txBody>
      </p:sp>
    </p:spTree>
    <p:extLst>
      <p:ext uri="{BB962C8B-B14F-4D97-AF65-F5344CB8AC3E}">
        <p14:creationId xmlns:p14="http://schemas.microsoft.com/office/powerpoint/2010/main" val="40124528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3232F2B-7DC9-45B9-BECE-FE040B9F7867}" type="datetimeFigureOut">
              <a:rPr lang="en-US" smtClean="0"/>
              <a:t>5/19/2020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E5625C-EF38-4BA9-B5D7-D753436C616E}" type="slidenum">
              <a:rPr lang="en-US" smtClean="0"/>
              <a:t>‹#›</a:t>
            </a:fld>
            <a:endParaRPr lang="en-US"/>
          </a:p>
        </p:txBody>
      </p:sp>
    </p:spTree>
    <p:extLst>
      <p:ext uri="{BB962C8B-B14F-4D97-AF65-F5344CB8AC3E}">
        <p14:creationId xmlns:p14="http://schemas.microsoft.com/office/powerpoint/2010/main" val="38894490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232F2B-7DC9-45B9-BECE-FE040B9F7867}" type="datetimeFigureOut">
              <a:rPr lang="en-US" smtClean="0"/>
              <a:t>5/19/2020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E5625C-EF38-4BA9-B5D7-D753436C616E}" type="slidenum">
              <a:rPr lang="en-US" smtClean="0"/>
              <a:t>‹#›</a:t>
            </a:fld>
            <a:endParaRPr lang="en-US"/>
          </a:p>
        </p:txBody>
      </p:sp>
    </p:spTree>
    <p:extLst>
      <p:ext uri="{BB962C8B-B14F-4D97-AF65-F5344CB8AC3E}">
        <p14:creationId xmlns:p14="http://schemas.microsoft.com/office/powerpoint/2010/main" val="11818229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232F2B-7DC9-45B9-BECE-FE040B9F7867}" type="datetimeFigureOut">
              <a:rPr lang="en-US" smtClean="0"/>
              <a:t>5/19/2020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E5625C-EF38-4BA9-B5D7-D753436C616E}" type="slidenum">
              <a:rPr lang="en-US" smtClean="0"/>
              <a:t>‹#›</a:t>
            </a:fld>
            <a:endParaRPr lang="en-US"/>
          </a:p>
        </p:txBody>
      </p:sp>
    </p:spTree>
    <p:extLst>
      <p:ext uri="{BB962C8B-B14F-4D97-AF65-F5344CB8AC3E}">
        <p14:creationId xmlns:p14="http://schemas.microsoft.com/office/powerpoint/2010/main" val="29606582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3232F2B-7DC9-45B9-BECE-FE040B9F7867}" type="datetimeFigureOut">
              <a:rPr lang="en-US" smtClean="0"/>
              <a:t>5/19/2020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E5625C-EF38-4BA9-B5D7-D753436C616E}" type="slidenum">
              <a:rPr lang="en-US" smtClean="0"/>
              <a:t>‹#›</a:t>
            </a:fld>
            <a:endParaRPr lang="en-US"/>
          </a:p>
        </p:txBody>
      </p:sp>
    </p:spTree>
    <p:extLst>
      <p:ext uri="{BB962C8B-B14F-4D97-AF65-F5344CB8AC3E}">
        <p14:creationId xmlns:p14="http://schemas.microsoft.com/office/powerpoint/2010/main" val="36169981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3232F2B-7DC9-45B9-BECE-FE040B9F7867}" type="datetimeFigureOut">
              <a:rPr lang="en-US" smtClean="0"/>
              <a:t>5/19/2020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E5625C-EF38-4BA9-B5D7-D753436C616E}" type="slidenum">
              <a:rPr lang="en-US" smtClean="0"/>
              <a:t>‹#›</a:t>
            </a:fld>
            <a:endParaRPr lang="en-US"/>
          </a:p>
        </p:txBody>
      </p:sp>
    </p:spTree>
    <p:extLst>
      <p:ext uri="{BB962C8B-B14F-4D97-AF65-F5344CB8AC3E}">
        <p14:creationId xmlns:p14="http://schemas.microsoft.com/office/powerpoint/2010/main" val="31668227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3232F2B-7DC9-45B9-BECE-FE040B9F7867}" type="datetimeFigureOut">
              <a:rPr lang="en-US" smtClean="0"/>
              <a:t>5/19/2020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E5625C-EF38-4BA9-B5D7-D753436C616E}" type="slidenum">
              <a:rPr lang="en-US" smtClean="0"/>
              <a:t>‹#›</a:t>
            </a:fld>
            <a:endParaRPr lang="en-US"/>
          </a:p>
        </p:txBody>
      </p:sp>
    </p:spTree>
    <p:extLst>
      <p:ext uri="{BB962C8B-B14F-4D97-AF65-F5344CB8AC3E}">
        <p14:creationId xmlns:p14="http://schemas.microsoft.com/office/powerpoint/2010/main" val="14842037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232F2B-7DC9-45B9-BECE-FE040B9F7867}" type="datetimeFigureOut">
              <a:rPr lang="en-US" smtClean="0"/>
              <a:t>5/19/2020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E5625C-EF38-4BA9-B5D7-D753436C616E}" type="slidenum">
              <a:rPr lang="en-US" smtClean="0"/>
              <a:t>‹#›</a:t>
            </a:fld>
            <a:endParaRPr lang="en-US"/>
          </a:p>
        </p:txBody>
      </p:sp>
    </p:spTree>
    <p:extLst>
      <p:ext uri="{BB962C8B-B14F-4D97-AF65-F5344CB8AC3E}">
        <p14:creationId xmlns:p14="http://schemas.microsoft.com/office/powerpoint/2010/main" val="12879066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3232F2B-7DC9-45B9-BECE-FE040B9F7867}" type="datetimeFigureOut">
              <a:rPr lang="en-US" smtClean="0"/>
              <a:t>5/19/2020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E5625C-EF38-4BA9-B5D7-D753436C616E}" type="slidenum">
              <a:rPr lang="en-US" smtClean="0"/>
              <a:t>‹#›</a:t>
            </a:fld>
            <a:endParaRPr lang="en-US"/>
          </a:p>
        </p:txBody>
      </p:sp>
    </p:spTree>
    <p:extLst>
      <p:ext uri="{BB962C8B-B14F-4D97-AF65-F5344CB8AC3E}">
        <p14:creationId xmlns:p14="http://schemas.microsoft.com/office/powerpoint/2010/main" val="40939718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3232F2B-7DC9-45B9-BECE-FE040B9F7867}" type="datetimeFigureOut">
              <a:rPr lang="en-US" smtClean="0"/>
              <a:t>5/19/2020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E5625C-EF38-4BA9-B5D7-D753436C616E}" type="slidenum">
              <a:rPr lang="en-US" smtClean="0"/>
              <a:t>‹#›</a:t>
            </a:fld>
            <a:endParaRPr lang="en-US"/>
          </a:p>
        </p:txBody>
      </p:sp>
    </p:spTree>
    <p:extLst>
      <p:ext uri="{BB962C8B-B14F-4D97-AF65-F5344CB8AC3E}">
        <p14:creationId xmlns:p14="http://schemas.microsoft.com/office/powerpoint/2010/main" val="33385930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232F2B-7DC9-45B9-BECE-FE040B9F7867}" type="datetimeFigureOut">
              <a:rPr lang="en-US" smtClean="0"/>
              <a:t>5/19/2020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E5625C-EF38-4BA9-B5D7-D753436C616E}" type="slidenum">
              <a:rPr lang="en-US" smtClean="0"/>
              <a:t>‹#›</a:t>
            </a:fld>
            <a:endParaRPr lang="en-US"/>
          </a:p>
        </p:txBody>
      </p:sp>
    </p:spTree>
    <p:extLst>
      <p:ext uri="{BB962C8B-B14F-4D97-AF65-F5344CB8AC3E}">
        <p14:creationId xmlns:p14="http://schemas.microsoft.com/office/powerpoint/2010/main" val="17353980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232F2B-7DC9-45B9-BECE-FE040B9F7867}" type="datetimeFigureOut">
              <a:rPr lang="en-US" smtClean="0"/>
              <a:t>5/19/2020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E5625C-EF38-4BA9-B5D7-D753436C616E}"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5632911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232F2B-7DC9-45B9-BECE-FE040B9F7867}" type="datetimeFigureOut">
              <a:rPr lang="en-US" smtClean="0"/>
              <a:t>5/19/2020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E5625C-EF38-4BA9-B5D7-D753436C616E}" type="slidenum">
              <a:rPr lang="en-US" smtClean="0"/>
              <a:t>‹#›</a:t>
            </a:fld>
            <a:endParaRPr lang="en-US"/>
          </a:p>
        </p:txBody>
      </p:sp>
    </p:spTree>
    <p:extLst>
      <p:ext uri="{BB962C8B-B14F-4D97-AF65-F5344CB8AC3E}">
        <p14:creationId xmlns:p14="http://schemas.microsoft.com/office/powerpoint/2010/main" val="110554259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232F2B-7DC9-45B9-BECE-FE040B9F7867}" type="datetimeFigureOut">
              <a:rPr lang="en-US" smtClean="0"/>
              <a:t>5/19/2020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E5625C-EF38-4BA9-B5D7-D753436C616E}"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23652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232F2B-7DC9-45B9-BECE-FE040B9F7867}" type="datetimeFigureOut">
              <a:rPr lang="en-US" smtClean="0"/>
              <a:t>5/19/2020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E5625C-EF38-4BA9-B5D7-D753436C616E}" type="slidenum">
              <a:rPr lang="en-US" smtClean="0"/>
              <a:t>‹#›</a:t>
            </a:fld>
            <a:endParaRPr lang="en-US"/>
          </a:p>
        </p:txBody>
      </p:sp>
    </p:spTree>
    <p:extLst>
      <p:ext uri="{BB962C8B-B14F-4D97-AF65-F5344CB8AC3E}">
        <p14:creationId xmlns:p14="http://schemas.microsoft.com/office/powerpoint/2010/main" val="177482077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232F2B-7DC9-45B9-BECE-FE040B9F7867}" type="datetimeFigureOut">
              <a:rPr lang="en-US" smtClean="0"/>
              <a:t>5/19/2020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E5625C-EF38-4BA9-B5D7-D753436C616E}" type="slidenum">
              <a:rPr lang="en-US" smtClean="0"/>
              <a:t>‹#›</a:t>
            </a:fld>
            <a:endParaRPr lang="en-US"/>
          </a:p>
        </p:txBody>
      </p:sp>
    </p:spTree>
    <p:extLst>
      <p:ext uri="{BB962C8B-B14F-4D97-AF65-F5344CB8AC3E}">
        <p14:creationId xmlns:p14="http://schemas.microsoft.com/office/powerpoint/2010/main" val="30908620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232F2B-7DC9-45B9-BECE-FE040B9F7867}" type="datetimeFigureOut">
              <a:rPr lang="en-US" smtClean="0"/>
              <a:t>5/19/2020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E5625C-EF38-4BA9-B5D7-D753436C616E}" type="slidenum">
              <a:rPr lang="en-US" smtClean="0"/>
              <a:t>‹#›</a:t>
            </a:fld>
            <a:endParaRPr lang="en-US"/>
          </a:p>
        </p:txBody>
      </p:sp>
    </p:spTree>
    <p:extLst>
      <p:ext uri="{BB962C8B-B14F-4D97-AF65-F5344CB8AC3E}">
        <p14:creationId xmlns:p14="http://schemas.microsoft.com/office/powerpoint/2010/main" val="2642990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theme" Target="../theme/theme3.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58203C-2470-4944-8465-F44539EB2A8A}" type="datetimeFigureOut">
              <a:rPr lang="en-US" smtClean="0"/>
              <a:t>5/19/2020</a:t>
            </a:fld>
            <a:endParaRPr lang="en-US"/>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B5BB75-6364-4620-8996-731C236EE3F7}" type="slidenum">
              <a:rPr lang="en-US" smtClean="0"/>
              <a:t>‹#›</a:t>
            </a:fld>
            <a:endParaRPr lang="en-US"/>
          </a:p>
        </p:txBody>
      </p:sp>
    </p:spTree>
    <p:extLst>
      <p:ext uri="{BB962C8B-B14F-4D97-AF65-F5344CB8AC3E}">
        <p14:creationId xmlns:p14="http://schemas.microsoft.com/office/powerpoint/2010/main" val="3123023783"/>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867" cy="15240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3400" y="533401"/>
            <a:ext cx="6554867" cy="376767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30245" y="6172203"/>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C458203C-2470-4944-8465-F44539EB2A8A}" type="datetimeFigureOut">
              <a:rPr lang="en-US" smtClean="0"/>
              <a:t>5/19/2020</a:t>
            </a:fld>
            <a:endParaRPr lang="en-US"/>
          </a:p>
        </p:txBody>
      </p:sp>
      <p:sp>
        <p:nvSpPr>
          <p:cNvPr id="5" name="Footer Placeholder 4"/>
          <p:cNvSpPr>
            <a:spLocks noGrp="1"/>
          </p:cNvSpPr>
          <p:nvPr>
            <p:ph type="ftr" sz="quarter" idx="3"/>
          </p:nvPr>
        </p:nvSpPr>
        <p:spPr>
          <a:xfrm>
            <a:off x="533400" y="6172200"/>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7774426" y="5578478"/>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fld id="{03B5BB75-6364-4620-8996-731C236EE3F7}" type="slidenum">
              <a:rPr lang="en-US" smtClean="0"/>
              <a:t>‹#›</a:t>
            </a:fld>
            <a:endParaRPr lang="en-US"/>
          </a:p>
        </p:txBody>
      </p:sp>
    </p:spTree>
    <p:extLst>
      <p:ext uri="{BB962C8B-B14F-4D97-AF65-F5344CB8AC3E}">
        <p14:creationId xmlns:p14="http://schemas.microsoft.com/office/powerpoint/2010/main" val="4215011904"/>
      </p:ext>
    </p:extLst>
  </p:cSld>
  <p:clrMap bg1="dk1" tx1="lt1" bg2="dk2" tx2="lt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 id="2147483857" r:id="rId13"/>
    <p:sldLayoutId id="2147483858" r:id="rId14"/>
    <p:sldLayoutId id="2147483859" r:id="rId15"/>
    <p:sldLayoutId id="2147483860" r:id="rId16"/>
    <p:sldLayoutId id="2147483861" r:id="rId17"/>
    <p:sldLayoutId id="2147483862" r:id="rId18"/>
  </p:sldLayoutIdLst>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458203C-2470-4944-8465-F44539EB2A8A}" type="datetimeFigureOut">
              <a:rPr lang="en-US" smtClean="0"/>
              <a:t>5/19/2020</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03B5BB75-6364-4620-8996-731C236EE3F7}" type="slidenum">
              <a:rPr lang="en-US" smtClean="0"/>
              <a:t>‹#›</a:t>
            </a:fld>
            <a:endParaRPr lang="en-US"/>
          </a:p>
        </p:txBody>
      </p:sp>
    </p:spTree>
    <p:extLst>
      <p:ext uri="{BB962C8B-B14F-4D97-AF65-F5344CB8AC3E}">
        <p14:creationId xmlns:p14="http://schemas.microsoft.com/office/powerpoint/2010/main" val="882589066"/>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9.xml"/><Relationship Id="rId4" Type="http://schemas.microsoft.com/office/2007/relationships/hdphoto" Target="../media/hdphoto3.wdp"/></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1.xml"/><Relationship Id="rId4" Type="http://schemas.microsoft.com/office/2007/relationships/hdphoto" Target="../media/hdphoto4.wdp"/></Relationships>
</file>

<file path=ppt/slides/_rels/slide1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1.xml"/><Relationship Id="rId4" Type="http://schemas.openxmlformats.org/officeDocument/2006/relationships/image" Target="../media/image19.emf"/></Relationships>
</file>

<file path=ppt/slides/_rels/slide1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image" Target="../media/image11.jpg"/><Relationship Id="rId7" Type="http://schemas.openxmlformats.org/officeDocument/2006/relationships/image" Target="../media/image28.e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microsoft.com/office/2007/relationships/hdphoto" Target="../media/hdphoto4.wdp"/><Relationship Id="rId4" Type="http://schemas.openxmlformats.org/officeDocument/2006/relationships/image" Target="../media/image12.png"/><Relationship Id="rId9" Type="http://schemas.openxmlformats.org/officeDocument/2006/relationships/image" Target="../media/image29.emf"/></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Layout" Target="../slideLayouts/slideLayout1.xml"/><Relationship Id="rId4" Type="http://schemas.microsoft.com/office/2007/relationships/hdphoto" Target="../media/hdphoto5.wdp"/></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5.xml"/><Relationship Id="rId1" Type="http://schemas.openxmlformats.org/officeDocument/2006/relationships/slideLayout" Target="../slideLayouts/slideLayout17.xml"/><Relationship Id="rId4" Type="http://schemas.openxmlformats.org/officeDocument/2006/relationships/image" Target="../media/image40.jpeg"/></Relationships>
</file>

<file path=ppt/slides/_rels/slide3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1.xml"/><Relationship Id="rId4" Type="http://schemas.microsoft.com/office/2007/relationships/hdphoto" Target="../media/hdphoto6.wdp"/></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5.jpeg"/><Relationship Id="rId1" Type="http://schemas.openxmlformats.org/officeDocument/2006/relationships/slideLayout" Target="../slideLayouts/slideLayout1.xml"/><Relationship Id="rId4" Type="http://schemas.microsoft.com/office/2007/relationships/hdphoto" Target="../media/hdphoto6.wdp"/></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1.xml"/><Relationship Id="rId4" Type="http://schemas.microsoft.com/office/2007/relationships/hdphoto" Target="../media/hdphoto7.wdp"/></Relationships>
</file>

<file path=ppt/slides/_rels/slide35.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hyperlink" Target="https://www.ohsb.uscourts.gov/pdffiles/AttorneyDocketingEvents.pdf" TargetMode="External"/><Relationship Id="rId1" Type="http://schemas.openxmlformats.org/officeDocument/2006/relationships/slideLayout" Target="../slideLayouts/slideLayout31.xml"/></Relationships>
</file>

<file path=ppt/slides/_rels/slide37.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36.xml"/></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36.xml"/><Relationship Id="rId4" Type="http://schemas.microsoft.com/office/2007/relationships/hdphoto" Target="../media/hdphoto8.wdp"/></Relationships>
</file>

<file path=ppt/slides/_rels/slide3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1.xml"/></Relationships>
</file>

<file path=ppt/slides/_rels/slide4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31.xml"/><Relationship Id="rId4" Type="http://schemas.microsoft.com/office/2007/relationships/hdphoto" Target="../media/hdphoto9.wdp"/></Relationships>
</file>

<file path=ppt/slides/_rels/slide4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31.xml"/></Relationships>
</file>

<file path=ppt/slides/_rels/slide4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31.xml"/></Relationships>
</file>

<file path=ppt/slides/_rels/slide4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58.jpg"/><Relationship Id="rId1" Type="http://schemas.openxmlformats.org/officeDocument/2006/relationships/slideLayout" Target="../slideLayouts/slideLayout36.xml"/></Relationships>
</file>

<file path=ppt/slides/_rels/slide4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36.xml"/></Relationships>
</file>

<file path=ppt/slides/_rels/slide4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60.jpg"/><Relationship Id="rId1" Type="http://schemas.openxmlformats.org/officeDocument/2006/relationships/slideLayout" Target="../slideLayouts/slideLayout31.xml"/></Relationships>
</file>

<file path=ppt/slides/_rels/slide46.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31.xml"/></Relationships>
</file>

<file path=ppt/slides/_rels/slide47.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31.xml"/></Relationships>
</file>

<file path=ppt/slides/_rels/slide48.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31.xml"/></Relationships>
</file>

<file path=ppt/slides/_rels/slide4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49.jpg"/><Relationship Id="rId1" Type="http://schemas.openxmlformats.org/officeDocument/2006/relationships/slideLayout" Target="../slideLayouts/slideLayout31.xml"/></Relationships>
</file>

<file path=ppt/slides/_rels/slide50.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36.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63.jpeg"/><Relationship Id="rId1" Type="http://schemas.openxmlformats.org/officeDocument/2006/relationships/slideLayout" Target="../slideLayouts/slideLayout36.xml"/></Relationships>
</file>

<file path=ppt/slides/_rels/slide52.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36.xml"/></Relationships>
</file>

<file path=ppt/slides/_rels/slide53.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3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5.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65.png"/><Relationship Id="rId1" Type="http://schemas.openxmlformats.org/officeDocument/2006/relationships/slideLayout" Target="../slideLayouts/slideLayout36.xml"/></Relationships>
</file>

<file path=ppt/slides/_rels/slide56.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36.xml"/></Relationships>
</file>

<file path=ppt/slides/_rels/slide57.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36.xml"/></Relationships>
</file>

<file path=ppt/slides/_rels/slide5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49.jpg"/><Relationship Id="rId1" Type="http://schemas.openxmlformats.org/officeDocument/2006/relationships/slideLayout" Target="../slideLayouts/slideLayout31.xml"/></Relationships>
</file>

<file path=ppt/slides/_rels/slide59.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31.xml"/></Relationships>
</file>

<file path=ppt/slides/_rels/slide6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49.jpg"/><Relationship Id="rId1" Type="http://schemas.openxmlformats.org/officeDocument/2006/relationships/slideLayout" Target="../slideLayouts/slideLayout36.xml"/><Relationship Id="rId4" Type="http://schemas.openxmlformats.org/officeDocument/2006/relationships/image" Target="../media/image70.gi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2.xml.rels><?xml version="1.0" encoding="UTF-8" standalone="yes"?>
<Relationships xmlns="http://schemas.openxmlformats.org/package/2006/relationships"><Relationship Id="rId2" Type="http://schemas.openxmlformats.org/officeDocument/2006/relationships/hyperlink" Target="https://scra.dmdc.osd.mil/scra/#/login" TargetMode="External"/><Relationship Id="rId1" Type="http://schemas.openxmlformats.org/officeDocument/2006/relationships/slideLayout" Target="../slideLayouts/slideLayout36.xml"/></Relationships>
</file>

<file path=ppt/slides/_rels/slide63.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36.xml"/></Relationships>
</file>

<file path=ppt/slides/_rels/slide64.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3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hyperlink" Target="https://research2.fdic.gov/bankfind" TargetMode="External"/><Relationship Id="rId1" Type="http://schemas.openxmlformats.org/officeDocument/2006/relationships/slideLayout" Target="../slideLayouts/slideLayout36.xml"/></Relationships>
</file>

<file path=ppt/slides/_rels/slide67.xml.rels><?xml version="1.0" encoding="UTF-8" standalone="yes"?>
<Relationships xmlns="http://schemas.openxmlformats.org/package/2006/relationships"><Relationship Id="rId2" Type="http://schemas.openxmlformats.org/officeDocument/2006/relationships/image" Target="../media/image72.emf"/><Relationship Id="rId1" Type="http://schemas.openxmlformats.org/officeDocument/2006/relationships/slideLayout" Target="../slideLayouts/slideLayout36.xml"/></Relationships>
</file>

<file path=ppt/slides/_rels/slide6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jpg"/><Relationship Id="rId1" Type="http://schemas.openxmlformats.org/officeDocument/2006/relationships/slideLayout" Target="../slideLayouts/slideLayout1.xml"/><Relationship Id="rId4" Type="http://schemas.microsoft.com/office/2007/relationships/hdphoto" Target="../media/hdphoto11.wdp"/></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chemeClr val="accent4">
                <a:lumMod val="20000"/>
                <a:lumOff val="80000"/>
              </a:schemeClr>
            </a:gs>
            <a:gs pos="70000">
              <a:srgbClr val="82B3DF"/>
            </a:gs>
            <a:gs pos="0">
              <a:schemeClr val="accent1">
                <a:lumMod val="60000"/>
                <a:lumOff val="40000"/>
              </a:schemeClr>
            </a:gs>
            <a:gs pos="0">
              <a:schemeClr val="accent1">
                <a:lumMod val="0"/>
                <a:lumOff val="100000"/>
              </a:schemeClr>
            </a:gs>
            <a:gs pos="100000">
              <a:schemeClr val="accent1">
                <a:lumMod val="1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09000" y="162325"/>
            <a:ext cx="8526000" cy="1976419"/>
          </a:xfrm>
        </p:spPr>
        <p:txBody>
          <a:bodyPr>
            <a:noAutofit/>
          </a:bodyPr>
          <a:lstStyle/>
          <a:p>
            <a:r>
              <a:rPr lang="en-US" dirty="0">
                <a:solidFill>
                  <a:srgbClr val="002060"/>
                </a:solidFill>
                <a:latin typeface="Bernard MT Condensed" panose="02050806060905020404" pitchFamily="18" charset="0"/>
              </a:rPr>
              <a:t>CONSUMER BANKRUPTCY IN THE COVID-19 ERA</a:t>
            </a:r>
          </a:p>
        </p:txBody>
      </p:sp>
      <p:sp>
        <p:nvSpPr>
          <p:cNvPr id="14" name="Subtitle 2">
            <a:extLst>
              <a:ext uri="{FF2B5EF4-FFF2-40B4-BE49-F238E27FC236}">
                <a16:creationId xmlns:a16="http://schemas.microsoft.com/office/drawing/2014/main" id="{3C8BA771-FD70-4877-A7FD-6D5DD2183211}"/>
              </a:ext>
            </a:extLst>
          </p:cNvPr>
          <p:cNvSpPr txBox="1">
            <a:spLocks/>
          </p:cNvSpPr>
          <p:nvPr/>
        </p:nvSpPr>
        <p:spPr>
          <a:xfrm>
            <a:off x="309000" y="2538037"/>
            <a:ext cx="8526000" cy="2467559"/>
          </a:xfrm>
          <a:prstGeom prst="rect">
            <a:avLst/>
          </a:prstGeom>
        </p:spPr>
        <p:txBody>
          <a:bodyPr vert="horz" lIns="91440" tIns="45720" rIns="91440" bIns="45720" rtlCol="0">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0"/>
              </a:spcBef>
            </a:pPr>
            <a:r>
              <a:rPr lang="en-US" sz="4600" b="1" dirty="0"/>
              <a:t>The Virtual Seminar will begin momentarily.</a:t>
            </a:r>
          </a:p>
          <a:p>
            <a:pPr>
              <a:spcBef>
                <a:spcPts val="0"/>
              </a:spcBef>
            </a:pPr>
            <a:endParaRPr lang="en-US" sz="3200" b="1" dirty="0"/>
          </a:p>
          <a:p>
            <a:pPr>
              <a:spcBef>
                <a:spcPts val="0"/>
              </a:spcBef>
            </a:pPr>
            <a:r>
              <a:rPr lang="en-US" sz="3200" b="1" dirty="0"/>
              <a:t>DON’T FORGET - Call AT&amp;T Teleconferencing for the audio.</a:t>
            </a:r>
          </a:p>
          <a:p>
            <a:pPr>
              <a:spcBef>
                <a:spcPts val="0"/>
              </a:spcBef>
            </a:pPr>
            <a:endParaRPr lang="en-US" sz="3200" b="1" dirty="0"/>
          </a:p>
          <a:p>
            <a:pPr>
              <a:spcBef>
                <a:spcPts val="0"/>
              </a:spcBef>
            </a:pPr>
            <a:r>
              <a:rPr lang="en-US" sz="3200" b="1" dirty="0"/>
              <a:t>Phone:  (888) 363-4749</a:t>
            </a:r>
          </a:p>
          <a:p>
            <a:pPr>
              <a:spcBef>
                <a:spcPts val="0"/>
              </a:spcBef>
            </a:pPr>
            <a:r>
              <a:rPr lang="en-US" sz="3200" b="1" dirty="0"/>
              <a:t>Access Code:  9873511#</a:t>
            </a:r>
          </a:p>
          <a:p>
            <a:pPr>
              <a:spcBef>
                <a:spcPts val="0"/>
              </a:spcBef>
            </a:pPr>
            <a:endParaRPr lang="en-US" sz="3400" b="1" dirty="0"/>
          </a:p>
          <a:p>
            <a:pPr>
              <a:spcBef>
                <a:spcPts val="0"/>
              </a:spcBef>
            </a:pPr>
            <a:r>
              <a:rPr lang="en-US" sz="3400" b="1" dirty="0">
                <a:solidFill>
                  <a:srgbClr val="C00000"/>
                </a:solidFill>
              </a:rPr>
              <a:t>Please Don’t Attempt to Unmute Your Line During the Conference</a:t>
            </a:r>
          </a:p>
        </p:txBody>
      </p:sp>
      <p:pic>
        <p:nvPicPr>
          <p:cNvPr id="16" name="Picture 15">
            <a:extLst>
              <a:ext uri="{FF2B5EF4-FFF2-40B4-BE49-F238E27FC236}">
                <a16:creationId xmlns:a16="http://schemas.microsoft.com/office/drawing/2014/main" id="{78B9D226-9165-4B79-904D-8E5EE1C6F665}"/>
              </a:ext>
            </a:extLst>
          </p:cNvPr>
          <p:cNvPicPr>
            <a:picLocks noChangeAspect="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tretch>
            <a:fillRect/>
          </a:stretch>
        </p:blipFill>
        <p:spPr>
          <a:xfrm>
            <a:off x="1200727" y="4738717"/>
            <a:ext cx="6908800" cy="1956964"/>
          </a:xfrm>
          <a:prstGeom prst="rect">
            <a:avLst/>
          </a:prstGeom>
          <a:ln>
            <a:noFill/>
          </a:ln>
          <a:effectLst>
            <a:softEdge rad="112500"/>
          </a:effectLst>
        </p:spPr>
      </p:pic>
    </p:spTree>
    <p:extLst>
      <p:ext uri="{BB962C8B-B14F-4D97-AF65-F5344CB8AC3E}">
        <p14:creationId xmlns:p14="http://schemas.microsoft.com/office/powerpoint/2010/main" val="113811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chemeClr val="accent4">
                <a:lumMod val="20000"/>
                <a:lumOff val="80000"/>
              </a:schemeClr>
            </a:gs>
            <a:gs pos="70000">
              <a:srgbClr val="82B3DF"/>
            </a:gs>
            <a:gs pos="0">
              <a:schemeClr val="accent1">
                <a:lumMod val="60000"/>
                <a:lumOff val="40000"/>
              </a:schemeClr>
            </a:gs>
            <a:gs pos="0">
              <a:schemeClr val="accent1">
                <a:lumMod val="0"/>
                <a:lumOff val="100000"/>
              </a:schemeClr>
            </a:gs>
            <a:gs pos="100000">
              <a:schemeClr val="accent1">
                <a:lumMod val="1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23273" y="997533"/>
            <a:ext cx="8344064" cy="1305463"/>
          </a:xfrm>
        </p:spPr>
        <p:txBody>
          <a:bodyPr>
            <a:noAutofit/>
          </a:bodyPr>
          <a:lstStyle/>
          <a:p>
            <a:r>
              <a:rPr lang="en-US" sz="8800" dirty="0">
                <a:solidFill>
                  <a:srgbClr val="0070C0"/>
                </a:solidFill>
                <a:latin typeface="Bernard MT Condensed" panose="02050806060905020404" pitchFamily="18" charset="0"/>
              </a:rPr>
              <a:t>WELCOME!</a:t>
            </a:r>
          </a:p>
        </p:txBody>
      </p:sp>
      <p:sp>
        <p:nvSpPr>
          <p:cNvPr id="14" name="Subtitle 2">
            <a:extLst>
              <a:ext uri="{FF2B5EF4-FFF2-40B4-BE49-F238E27FC236}">
                <a16:creationId xmlns:a16="http://schemas.microsoft.com/office/drawing/2014/main" id="{3C8BA771-FD70-4877-A7FD-6D5DD2183211}"/>
              </a:ext>
            </a:extLst>
          </p:cNvPr>
          <p:cNvSpPr txBox="1">
            <a:spLocks/>
          </p:cNvSpPr>
          <p:nvPr/>
        </p:nvSpPr>
        <p:spPr>
          <a:xfrm>
            <a:off x="528737" y="2786719"/>
            <a:ext cx="8014900" cy="353657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spcBef>
                <a:spcPts val="0"/>
              </a:spcBef>
              <a:defRPr/>
            </a:pPr>
            <a:r>
              <a:rPr lang="en-US" sz="3200" b="1" dirty="0">
                <a:solidFill>
                  <a:prstClr val="black"/>
                </a:solidFill>
                <a:latin typeface="Calibri" panose="020F0502020204030204"/>
              </a:rPr>
              <a:t>A Verification Code will be provided by the Presenters for each session of this seminar. Please write down each Code when you hear them. They are necessary to obtain the CLE credits and will not be provided after the seminar has concluded.</a:t>
            </a:r>
          </a:p>
        </p:txBody>
      </p:sp>
    </p:spTree>
    <p:extLst>
      <p:ext uri="{BB962C8B-B14F-4D97-AF65-F5344CB8AC3E}">
        <p14:creationId xmlns:p14="http://schemas.microsoft.com/office/powerpoint/2010/main" val="1274822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chemeClr val="accent4">
                <a:lumMod val="20000"/>
                <a:lumOff val="80000"/>
              </a:schemeClr>
            </a:gs>
            <a:gs pos="70000">
              <a:srgbClr val="82B3DF"/>
            </a:gs>
            <a:gs pos="0">
              <a:schemeClr val="accent1">
                <a:lumMod val="60000"/>
                <a:lumOff val="40000"/>
              </a:schemeClr>
            </a:gs>
            <a:gs pos="0">
              <a:schemeClr val="accent1">
                <a:lumMod val="0"/>
                <a:lumOff val="100000"/>
              </a:schemeClr>
            </a:gs>
            <a:gs pos="100000">
              <a:schemeClr val="accent1">
                <a:lumMod val="1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97458" y="851303"/>
            <a:ext cx="7947833" cy="824799"/>
          </a:xfrm>
        </p:spPr>
        <p:txBody>
          <a:bodyPr>
            <a:noAutofit/>
          </a:bodyPr>
          <a:lstStyle/>
          <a:p>
            <a:r>
              <a:rPr lang="en-US" sz="4400" b="1" dirty="0">
                <a:solidFill>
                  <a:srgbClr val="002060"/>
                </a:solidFill>
                <a:latin typeface="Tahoma" panose="020B0604030504040204" pitchFamily="34" charset="0"/>
                <a:ea typeface="Tahoma" panose="020B0604030504040204" pitchFamily="34" charset="0"/>
                <a:cs typeface="Tahoma" panose="020B0604030504040204" pitchFamily="34" charset="0"/>
              </a:rPr>
              <a:t>CARES ACT Changes to the Bankruptcy Code</a:t>
            </a:r>
          </a:p>
        </p:txBody>
      </p:sp>
      <p:sp>
        <p:nvSpPr>
          <p:cNvPr id="5" name="TextBox 4">
            <a:extLst>
              <a:ext uri="{FF2B5EF4-FFF2-40B4-BE49-F238E27FC236}">
                <a16:creationId xmlns:a16="http://schemas.microsoft.com/office/drawing/2014/main" id="{C965298B-3AA5-4584-93F5-E3904F6FFFCA}"/>
              </a:ext>
            </a:extLst>
          </p:cNvPr>
          <p:cNvSpPr txBox="1"/>
          <p:nvPr/>
        </p:nvSpPr>
        <p:spPr>
          <a:xfrm>
            <a:off x="466436" y="2135417"/>
            <a:ext cx="8211128" cy="1631216"/>
          </a:xfrm>
          <a:prstGeom prst="rect">
            <a:avLst/>
          </a:prstGeom>
          <a:noFill/>
        </p:spPr>
        <p:txBody>
          <a:bodyPr wrap="square" rtlCol="0">
            <a:spAutoFit/>
          </a:bodyPr>
          <a:lstStyle/>
          <a:p>
            <a:pPr algn="ctr"/>
            <a:r>
              <a:rPr lang="en-US" sz="2000" b="1" dirty="0"/>
              <a:t>Presented by </a:t>
            </a:r>
          </a:p>
          <a:p>
            <a:pPr algn="ctr"/>
            <a:endParaRPr lang="en-US" sz="2000" b="1" dirty="0"/>
          </a:p>
          <a:p>
            <a:pPr algn="ctr"/>
            <a:r>
              <a:rPr lang="en-US" sz="2000" b="1" dirty="0"/>
              <a:t>John G. </a:t>
            </a:r>
            <a:r>
              <a:rPr lang="en-US" sz="2000" b="1" dirty="0" err="1"/>
              <a:t>Jansing</a:t>
            </a:r>
            <a:r>
              <a:rPr lang="en-US" sz="2000" b="1" dirty="0"/>
              <a:t>, Dayton Chapter 13 Trustee in Dayton</a:t>
            </a:r>
          </a:p>
          <a:p>
            <a:pPr algn="ctr"/>
            <a:r>
              <a:rPr lang="en-US" sz="2000" b="1" dirty="0"/>
              <a:t>Scott G. Stout, Attorney to the Dayton Chapter 13 Trustee</a:t>
            </a:r>
          </a:p>
          <a:p>
            <a:pPr algn="ctr"/>
            <a:r>
              <a:rPr lang="en-US" sz="2000" b="1" dirty="0"/>
              <a:t>Erin Renneker, Dayton Chapter 7 Trustee</a:t>
            </a:r>
          </a:p>
        </p:txBody>
      </p:sp>
      <p:grpSp>
        <p:nvGrpSpPr>
          <p:cNvPr id="7" name="Group 6">
            <a:extLst>
              <a:ext uri="{FF2B5EF4-FFF2-40B4-BE49-F238E27FC236}">
                <a16:creationId xmlns:a16="http://schemas.microsoft.com/office/drawing/2014/main" id="{8D7093C3-97B6-444A-90FC-54755DBB6C9A}"/>
              </a:ext>
            </a:extLst>
          </p:cNvPr>
          <p:cNvGrpSpPr/>
          <p:nvPr/>
        </p:nvGrpSpPr>
        <p:grpSpPr>
          <a:xfrm>
            <a:off x="2369820" y="3611344"/>
            <a:ext cx="4251960" cy="3230880"/>
            <a:chOff x="3094182" y="3999392"/>
            <a:chExt cx="3155868" cy="2524079"/>
          </a:xfrm>
        </p:grpSpPr>
        <p:pic>
          <p:nvPicPr>
            <p:cNvPr id="4" name="Picture 3">
              <a:extLst>
                <a:ext uri="{FF2B5EF4-FFF2-40B4-BE49-F238E27FC236}">
                  <a16:creationId xmlns:a16="http://schemas.microsoft.com/office/drawing/2014/main" id="{C4A3915A-7BAD-43EF-90C3-2E8C0EA5590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94182" y="3999392"/>
              <a:ext cx="3155868" cy="2524079"/>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6" name="Picture 5">
              <a:extLst>
                <a:ext uri="{FF2B5EF4-FFF2-40B4-BE49-F238E27FC236}">
                  <a16:creationId xmlns:a16="http://schemas.microsoft.com/office/drawing/2014/main" id="{DBECFFED-3965-42E6-AE71-82384635AD02}"/>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9581" b="100000" l="29114" r="89662"/>
                      </a14:imgEffect>
                    </a14:imgLayer>
                  </a14:imgProps>
                </a:ext>
                <a:ext uri="{28A0092B-C50C-407E-A947-70E740481C1C}">
                  <a14:useLocalDpi xmlns:a14="http://schemas.microsoft.com/office/drawing/2010/main" val="0"/>
                </a:ext>
              </a:extLst>
            </a:blip>
            <a:stretch>
              <a:fillRect/>
            </a:stretch>
          </p:blipFill>
          <p:spPr>
            <a:xfrm>
              <a:off x="4791651" y="4640580"/>
              <a:ext cx="527184" cy="371476"/>
            </a:xfrm>
            <a:prstGeom prst="rect">
              <a:avLst/>
            </a:prstGeom>
          </p:spPr>
        </p:pic>
      </p:grpSp>
      <p:sp>
        <p:nvSpPr>
          <p:cNvPr id="8" name="TextBox 7">
            <a:extLst>
              <a:ext uri="{FF2B5EF4-FFF2-40B4-BE49-F238E27FC236}">
                <a16:creationId xmlns:a16="http://schemas.microsoft.com/office/drawing/2014/main" id="{1D35B427-090D-4183-974C-F55A3BEC87E0}"/>
              </a:ext>
            </a:extLst>
          </p:cNvPr>
          <p:cNvSpPr txBox="1"/>
          <p:nvPr/>
        </p:nvSpPr>
        <p:spPr>
          <a:xfrm>
            <a:off x="8365646" y="6006697"/>
            <a:ext cx="959758" cy="769441"/>
          </a:xfrm>
          <a:prstGeom prst="rect">
            <a:avLst/>
          </a:prstGeom>
          <a:noFill/>
        </p:spPr>
        <p:txBody>
          <a:bodyPr wrap="square" rtlCol="0">
            <a:spAutoFit/>
          </a:bodyPr>
          <a:lstStyle/>
          <a:p>
            <a:r>
              <a:rPr lang="en-US" sz="4400" dirty="0">
                <a:solidFill>
                  <a:schemeClr val="bg1"/>
                </a:solidFill>
              </a:rPr>
              <a:t>1</a:t>
            </a:r>
          </a:p>
        </p:txBody>
      </p:sp>
    </p:spTree>
    <p:extLst>
      <p:ext uri="{BB962C8B-B14F-4D97-AF65-F5344CB8AC3E}">
        <p14:creationId xmlns:p14="http://schemas.microsoft.com/office/powerpoint/2010/main" val="378750438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descr="A History of American Currency"/>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rot="20675797">
            <a:off x="5176294" y="1402137"/>
            <a:ext cx="3591560" cy="154374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42782" y="-50503"/>
            <a:ext cx="9385999" cy="1505560"/>
          </a:xfrm>
        </p:spPr>
        <p:txBody>
          <a:bodyPr>
            <a:normAutofit/>
          </a:bodyPr>
          <a:lstStyle/>
          <a:p>
            <a:r>
              <a:rPr lang="en-US" sz="3300" b="1" dirty="0">
                <a:solidFill>
                  <a:schemeClr val="bg1"/>
                </a:solidFill>
              </a:rPr>
              <a:t>Exclusion of Stimulus Payments from income and disposable income</a:t>
            </a:r>
          </a:p>
        </p:txBody>
      </p:sp>
      <p:sp>
        <p:nvSpPr>
          <p:cNvPr id="4" name="TextBox 3"/>
          <p:cNvSpPr txBox="1"/>
          <p:nvPr/>
        </p:nvSpPr>
        <p:spPr>
          <a:xfrm>
            <a:off x="544749" y="2360878"/>
            <a:ext cx="8054502" cy="854080"/>
          </a:xfrm>
          <a:prstGeom prst="rect">
            <a:avLst/>
          </a:prstGeom>
          <a:noFill/>
        </p:spPr>
        <p:txBody>
          <a:bodyPr wrap="square" rtlCol="0">
            <a:spAutoFit/>
          </a:bodyPr>
          <a:lstStyle/>
          <a:p>
            <a:pPr marL="214313" indent="-214313" defTabSz="342900">
              <a:buFont typeface="Arial" panose="020B0604020202020204" pitchFamily="34" charset="0"/>
              <a:buChar char="•"/>
            </a:pPr>
            <a:r>
              <a:rPr lang="en-US" b="1" dirty="0">
                <a:solidFill>
                  <a:prstClr val="black"/>
                </a:solidFill>
                <a:latin typeface="Century Gothic" panose="020B0502020202020204"/>
              </a:rPr>
              <a:t>Coronavirus Aid, Relief, and Economic Security (CARES) Act of 2020 (the “Act”)</a:t>
            </a:r>
          </a:p>
          <a:p>
            <a:pPr defTabSz="342900"/>
            <a:endParaRPr lang="en-US" sz="1350" dirty="0">
              <a:solidFill>
                <a:prstClr val="white"/>
              </a:solidFill>
              <a:latin typeface="Century Gothic" panose="020B0502020202020204"/>
            </a:endParaRPr>
          </a:p>
        </p:txBody>
      </p:sp>
      <p:sp>
        <p:nvSpPr>
          <p:cNvPr id="5" name="TextBox 4"/>
          <p:cNvSpPr txBox="1"/>
          <p:nvPr/>
        </p:nvSpPr>
        <p:spPr>
          <a:xfrm>
            <a:off x="544749" y="3373687"/>
            <a:ext cx="7771406" cy="1131079"/>
          </a:xfrm>
          <a:prstGeom prst="rect">
            <a:avLst/>
          </a:prstGeom>
          <a:noFill/>
        </p:spPr>
        <p:txBody>
          <a:bodyPr wrap="square" rtlCol="0">
            <a:spAutoFit/>
          </a:bodyPr>
          <a:lstStyle/>
          <a:p>
            <a:pPr marL="214313" indent="-214313" defTabSz="342900">
              <a:buFont typeface="Arial" panose="020B0604020202020204" pitchFamily="34" charset="0"/>
              <a:buChar char="•"/>
            </a:pPr>
            <a:r>
              <a:rPr lang="en-US" b="1" dirty="0">
                <a:solidFill>
                  <a:prstClr val="black"/>
                </a:solidFill>
                <a:latin typeface="Century Gothic" panose="020B0502020202020204"/>
              </a:rPr>
              <a:t>§1113(b)(1) provides that “stimulus” payments paid under Federal law with respect to COVID-19 are excluded from the statutory definitions of current monthly income and disposable income</a:t>
            </a:r>
          </a:p>
          <a:p>
            <a:pPr marL="214313" indent="-214313" defTabSz="342900">
              <a:buFont typeface="Arial" panose="020B0604020202020204" pitchFamily="34" charset="0"/>
              <a:buChar char="•"/>
            </a:pPr>
            <a:endParaRPr lang="en-US" sz="1350" dirty="0">
              <a:solidFill>
                <a:prstClr val="white"/>
              </a:solidFill>
              <a:latin typeface="Century Gothic" panose="020B0502020202020204"/>
            </a:endParaRPr>
          </a:p>
        </p:txBody>
      </p:sp>
      <p:sp>
        <p:nvSpPr>
          <p:cNvPr id="6" name="TextBox 5"/>
          <p:cNvSpPr txBox="1"/>
          <p:nvPr/>
        </p:nvSpPr>
        <p:spPr>
          <a:xfrm>
            <a:off x="544749" y="4465340"/>
            <a:ext cx="8054502" cy="1477328"/>
          </a:xfrm>
          <a:prstGeom prst="rect">
            <a:avLst/>
          </a:prstGeom>
          <a:noFill/>
        </p:spPr>
        <p:txBody>
          <a:bodyPr wrap="square" rtlCol="0">
            <a:spAutoFit/>
          </a:bodyPr>
          <a:lstStyle/>
          <a:p>
            <a:pPr marL="214313" indent="-214313" defTabSz="342900">
              <a:buFont typeface="Arial" panose="020B0604020202020204" pitchFamily="34" charset="0"/>
              <a:buChar char="•"/>
            </a:pPr>
            <a:r>
              <a:rPr lang="en-US" b="1" dirty="0">
                <a:solidFill>
                  <a:prstClr val="black"/>
                </a:solidFill>
                <a:latin typeface="Century Gothic" panose="020B0502020202020204"/>
              </a:rPr>
              <a:t>Recovery rebates received within six months before the filing of a bankruptcy petition should not be included in calculating a debtor’s CMI in a chapter 7 or chapter 13 case, and should be excluded from projected disposable income available to pay creditors through a chapter 13 plan</a:t>
            </a:r>
          </a:p>
        </p:txBody>
      </p:sp>
      <p:sp>
        <p:nvSpPr>
          <p:cNvPr id="7" name="TextBox 6">
            <a:extLst>
              <a:ext uri="{FF2B5EF4-FFF2-40B4-BE49-F238E27FC236}">
                <a16:creationId xmlns:a16="http://schemas.microsoft.com/office/drawing/2014/main" id="{FBE4BC62-666E-4EDE-8A98-4BC7F0F4442B}"/>
              </a:ext>
            </a:extLst>
          </p:cNvPr>
          <p:cNvSpPr txBox="1"/>
          <p:nvPr/>
        </p:nvSpPr>
        <p:spPr>
          <a:xfrm>
            <a:off x="-1049507" y="240612"/>
            <a:ext cx="959758" cy="461665"/>
          </a:xfrm>
          <a:prstGeom prst="rect">
            <a:avLst/>
          </a:prstGeom>
          <a:noFill/>
        </p:spPr>
        <p:txBody>
          <a:bodyPr wrap="square" rtlCol="0">
            <a:spAutoFit/>
          </a:bodyPr>
          <a:lstStyle/>
          <a:p>
            <a:r>
              <a:rPr lang="en-US" sz="2400" dirty="0">
                <a:solidFill>
                  <a:srgbClr val="002060"/>
                </a:solidFill>
              </a:rPr>
              <a:t>2</a:t>
            </a:r>
          </a:p>
        </p:txBody>
      </p:sp>
      <p:sp>
        <p:nvSpPr>
          <p:cNvPr id="8" name="TextBox 7">
            <a:extLst>
              <a:ext uri="{FF2B5EF4-FFF2-40B4-BE49-F238E27FC236}">
                <a16:creationId xmlns:a16="http://schemas.microsoft.com/office/drawing/2014/main" id="{3CC699F8-DCA9-4749-9B04-B71B3CDCC19A}"/>
              </a:ext>
            </a:extLst>
          </p:cNvPr>
          <p:cNvSpPr txBox="1"/>
          <p:nvPr/>
        </p:nvSpPr>
        <p:spPr>
          <a:xfrm>
            <a:off x="8365646" y="6006697"/>
            <a:ext cx="959758" cy="769441"/>
          </a:xfrm>
          <a:prstGeom prst="rect">
            <a:avLst/>
          </a:prstGeom>
          <a:noFill/>
        </p:spPr>
        <p:txBody>
          <a:bodyPr wrap="square" rtlCol="0">
            <a:spAutoFit/>
          </a:bodyPr>
          <a:lstStyle/>
          <a:p>
            <a:r>
              <a:rPr lang="en-US" sz="4400" dirty="0"/>
              <a:t>2</a:t>
            </a:r>
          </a:p>
        </p:txBody>
      </p:sp>
    </p:spTree>
    <p:extLst>
      <p:ext uri="{BB962C8B-B14F-4D97-AF65-F5344CB8AC3E}">
        <p14:creationId xmlns:p14="http://schemas.microsoft.com/office/powerpoint/2010/main" val="3932946607"/>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xit" presetSubtype="0" fill="hold" nodeType="withEffect">
                                  <p:stCondLst>
                                    <p:cond delay="0"/>
                                  </p:stCondLst>
                                  <p:childTnLst>
                                    <p:anim calcmode="lin" valueType="num">
                                      <p:cBhvr>
                                        <p:cTn id="6" dur="2000"/>
                                        <p:tgtEl>
                                          <p:spTgt spid="1034"/>
                                        </p:tgtEl>
                                        <p:attrNameLst>
                                          <p:attrName>ppt_w</p:attrName>
                                        </p:attrNameLst>
                                      </p:cBhvr>
                                      <p:tavLst>
                                        <p:tav tm="0">
                                          <p:val>
                                            <p:strVal val="ppt_w"/>
                                          </p:val>
                                        </p:tav>
                                        <p:tav tm="100000">
                                          <p:val>
                                            <p:fltVal val="0"/>
                                          </p:val>
                                        </p:tav>
                                      </p:tavLst>
                                    </p:anim>
                                    <p:anim calcmode="lin" valueType="num">
                                      <p:cBhvr>
                                        <p:cTn id="7" dur="2000"/>
                                        <p:tgtEl>
                                          <p:spTgt spid="1034"/>
                                        </p:tgtEl>
                                        <p:attrNameLst>
                                          <p:attrName>ppt_h</p:attrName>
                                        </p:attrNameLst>
                                      </p:cBhvr>
                                      <p:tavLst>
                                        <p:tav tm="0">
                                          <p:val>
                                            <p:strVal val="ppt_h"/>
                                          </p:val>
                                        </p:tav>
                                        <p:tav tm="100000">
                                          <p:val>
                                            <p:fltVal val="0"/>
                                          </p:val>
                                        </p:tav>
                                      </p:tavLst>
                                    </p:anim>
                                    <p:anim calcmode="lin" valueType="num">
                                      <p:cBhvr>
                                        <p:cTn id="8" dur="2000"/>
                                        <p:tgtEl>
                                          <p:spTgt spid="1034"/>
                                        </p:tgtEl>
                                        <p:attrNameLst>
                                          <p:attrName>style.rotation</p:attrName>
                                        </p:attrNameLst>
                                      </p:cBhvr>
                                      <p:tavLst>
                                        <p:tav tm="0">
                                          <p:val>
                                            <p:fltVal val="0"/>
                                          </p:val>
                                        </p:tav>
                                        <p:tav tm="100000">
                                          <p:val>
                                            <p:fltVal val="90"/>
                                          </p:val>
                                        </p:tav>
                                      </p:tavLst>
                                    </p:anim>
                                    <p:animEffect transition="out" filter="fade">
                                      <p:cBhvr>
                                        <p:cTn id="9" dur="2000"/>
                                        <p:tgtEl>
                                          <p:spTgt spid="1034"/>
                                        </p:tgtEl>
                                      </p:cBhvr>
                                    </p:animEffect>
                                    <p:set>
                                      <p:cBhvr>
                                        <p:cTn id="10" dur="1" fill="hold">
                                          <p:stCondLst>
                                            <p:cond delay="1999"/>
                                          </p:stCondLst>
                                        </p:cTn>
                                        <p:tgtEl>
                                          <p:spTgt spid="1034"/>
                                        </p:tgtEl>
                                        <p:attrNameLst>
                                          <p:attrName>style.visibility</p:attrName>
                                        </p:attrNameLst>
                                      </p:cBhvr>
                                      <p:to>
                                        <p:strVal val="hidden"/>
                                      </p:to>
                                    </p:set>
                                  </p:childTnLst>
                                </p:cTn>
                              </p:par>
                            </p:childTnLst>
                          </p:cTn>
                        </p:par>
                        <p:par>
                          <p:cTn id="11" fill="hold">
                            <p:stCondLst>
                              <p:cond delay="2000"/>
                            </p:stCondLst>
                            <p:childTnLst>
                              <p:par>
                                <p:cTn id="12" presetID="42" presetClass="entr" presetSubtype="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anim calcmode="lin" valueType="num">
                                      <p:cBhvr>
                                        <p:cTn id="15" dur="2000" fill="hold"/>
                                        <p:tgtEl>
                                          <p:spTgt spid="4"/>
                                        </p:tgtEl>
                                        <p:attrNameLst>
                                          <p:attrName>ppt_x</p:attrName>
                                        </p:attrNameLst>
                                      </p:cBhvr>
                                      <p:tavLst>
                                        <p:tav tm="0">
                                          <p:val>
                                            <p:strVal val="#ppt_x"/>
                                          </p:val>
                                        </p:tav>
                                        <p:tav tm="100000">
                                          <p:val>
                                            <p:strVal val="#ppt_x"/>
                                          </p:val>
                                        </p:tav>
                                      </p:tavLst>
                                    </p:anim>
                                    <p:anim calcmode="lin" valueType="num">
                                      <p:cBhvr>
                                        <p:cTn id="16" dur="2000" fill="hold"/>
                                        <p:tgtEl>
                                          <p:spTgt spid="4"/>
                                        </p:tgtEl>
                                        <p:attrNameLst>
                                          <p:attrName>ppt_y</p:attrName>
                                        </p:attrNameLst>
                                      </p:cBhvr>
                                      <p:tavLst>
                                        <p:tav tm="0">
                                          <p:val>
                                            <p:strVal val="#ppt_y+.1"/>
                                          </p:val>
                                        </p:tav>
                                        <p:tav tm="100000">
                                          <p:val>
                                            <p:strVal val="#ppt_y"/>
                                          </p:val>
                                        </p:tav>
                                      </p:tavLst>
                                    </p:anim>
                                  </p:childTnLst>
                                </p:cTn>
                              </p:par>
                            </p:childTnLst>
                          </p:cTn>
                        </p:par>
                        <p:par>
                          <p:cTn id="17" fill="hold">
                            <p:stCondLst>
                              <p:cond delay="4000"/>
                            </p:stCondLst>
                            <p:childTnLst>
                              <p:par>
                                <p:cTn id="18" presetID="2" presetClass="entr" presetSubtype="4" fill="hold" grpId="0" nodeType="afterEffect">
                                  <p:stCondLst>
                                    <p:cond delay="100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2000" fill="hold"/>
                                        <p:tgtEl>
                                          <p:spTgt spid="5"/>
                                        </p:tgtEl>
                                        <p:attrNameLst>
                                          <p:attrName>ppt_x</p:attrName>
                                        </p:attrNameLst>
                                      </p:cBhvr>
                                      <p:tavLst>
                                        <p:tav tm="0">
                                          <p:val>
                                            <p:strVal val="#ppt_x"/>
                                          </p:val>
                                        </p:tav>
                                        <p:tav tm="100000">
                                          <p:val>
                                            <p:strVal val="#ppt_x"/>
                                          </p:val>
                                        </p:tav>
                                      </p:tavLst>
                                    </p:anim>
                                    <p:anim calcmode="lin" valueType="num">
                                      <p:cBhvr additive="base">
                                        <p:cTn id="21" dur="2000" fill="hold"/>
                                        <p:tgtEl>
                                          <p:spTgt spid="5"/>
                                        </p:tgtEl>
                                        <p:attrNameLst>
                                          <p:attrName>ppt_y</p:attrName>
                                        </p:attrNameLst>
                                      </p:cBhvr>
                                      <p:tavLst>
                                        <p:tav tm="0">
                                          <p:val>
                                            <p:strVal val="1+#ppt_h/2"/>
                                          </p:val>
                                        </p:tav>
                                        <p:tav tm="100000">
                                          <p:val>
                                            <p:strVal val="#ppt_y"/>
                                          </p:val>
                                        </p:tav>
                                      </p:tavLst>
                                    </p:anim>
                                  </p:childTnLst>
                                </p:cTn>
                              </p:par>
                            </p:childTnLst>
                          </p:cTn>
                        </p:par>
                        <p:par>
                          <p:cTn id="22" fill="hold">
                            <p:stCondLst>
                              <p:cond delay="7000"/>
                            </p:stCondLst>
                            <p:childTnLst>
                              <p:par>
                                <p:cTn id="23" presetID="2" presetClass="entr" presetSubtype="4" fill="hold" grpId="0" nodeType="afterEffect">
                                  <p:stCondLst>
                                    <p:cond delay="100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2000" fill="hold"/>
                                        <p:tgtEl>
                                          <p:spTgt spid="6"/>
                                        </p:tgtEl>
                                        <p:attrNameLst>
                                          <p:attrName>ppt_x</p:attrName>
                                        </p:attrNameLst>
                                      </p:cBhvr>
                                      <p:tavLst>
                                        <p:tav tm="0">
                                          <p:val>
                                            <p:strVal val="#ppt_x"/>
                                          </p:val>
                                        </p:tav>
                                        <p:tav tm="100000">
                                          <p:val>
                                            <p:strVal val="#ppt_x"/>
                                          </p:val>
                                        </p:tav>
                                      </p:tavLst>
                                    </p:anim>
                                    <p:anim calcmode="lin" valueType="num">
                                      <p:cBhvr additive="base">
                                        <p:cTn id="26" dur="2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5281" y="805999"/>
            <a:ext cx="8763550" cy="1618311"/>
          </a:xfrm>
        </p:spPr>
        <p:txBody>
          <a:bodyPr>
            <a:normAutofit fontScale="90000"/>
          </a:bodyPr>
          <a:lstStyle/>
          <a:p>
            <a:r>
              <a:rPr lang="en-US" b="1" dirty="0">
                <a:solidFill>
                  <a:schemeClr val="bg1"/>
                </a:solidFill>
              </a:rPr>
              <a:t>Allowance of plan modifications due to material financial hardship arising out of coronavirus epidemic, including extension of plan completion to 7 years</a:t>
            </a:r>
          </a:p>
        </p:txBody>
      </p:sp>
      <p:sp>
        <p:nvSpPr>
          <p:cNvPr id="3" name="AutoShape 2" descr="Image result for pictures of financial hardship"/>
          <p:cNvSpPr>
            <a:spLocks noChangeAspect="1" noChangeArrowheads="1"/>
          </p:cNvSpPr>
          <p:nvPr/>
        </p:nvSpPr>
        <p:spPr bwMode="auto">
          <a:xfrm>
            <a:off x="3039347" y="3197683"/>
            <a:ext cx="2453867" cy="2453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342900"/>
            <a:endParaRPr lang="en-US" sz="1350">
              <a:solidFill>
                <a:prstClr val="white"/>
              </a:solidFill>
              <a:latin typeface="Century Gothic" panose="020B0502020202020204"/>
            </a:endParaRPr>
          </a:p>
        </p:txBody>
      </p:sp>
      <p:sp>
        <p:nvSpPr>
          <p:cNvPr id="4" name="AutoShape 4" descr="Image result for pictures of financial hardship"/>
          <p:cNvSpPr>
            <a:spLocks noChangeAspect="1" noChangeArrowheads="1"/>
          </p:cNvSpPr>
          <p:nvPr/>
        </p:nvSpPr>
        <p:spPr bwMode="auto">
          <a:xfrm>
            <a:off x="116681" y="748909"/>
            <a:ext cx="1379610" cy="137961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342900"/>
            <a:endParaRPr lang="en-US" sz="1350">
              <a:solidFill>
                <a:prstClr val="white"/>
              </a:solidFill>
              <a:latin typeface="Century Gothic" panose="020B0502020202020204"/>
            </a:endParaRPr>
          </a:p>
        </p:txBody>
      </p:sp>
      <p:sp>
        <p:nvSpPr>
          <p:cNvPr id="5" name="AutoShape 6" descr="Image result for pictures of financial hardship"/>
          <p:cNvSpPr>
            <a:spLocks noChangeAspect="1" noChangeArrowheads="1"/>
          </p:cNvSpPr>
          <p:nvPr/>
        </p:nvSpPr>
        <p:spPr bwMode="auto">
          <a:xfrm>
            <a:off x="116687" y="748909"/>
            <a:ext cx="1862787" cy="186279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342900"/>
            <a:endParaRPr lang="en-US" sz="1350">
              <a:solidFill>
                <a:prstClr val="white"/>
              </a:solidFill>
              <a:latin typeface="Century Gothic" panose="020B0502020202020204"/>
            </a:endParaRPr>
          </a:p>
        </p:txBody>
      </p:sp>
      <p:sp>
        <p:nvSpPr>
          <p:cNvPr id="6" name="AutoShape 8" descr="Image result for pictures of financial hardship"/>
          <p:cNvSpPr>
            <a:spLocks noChangeAspect="1" noChangeArrowheads="1"/>
          </p:cNvSpPr>
          <p:nvPr/>
        </p:nvSpPr>
        <p:spPr bwMode="auto">
          <a:xfrm>
            <a:off x="116681" y="748909"/>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342900"/>
            <a:endParaRPr lang="en-US" sz="1350">
              <a:solidFill>
                <a:prstClr val="white"/>
              </a:solidFill>
              <a:latin typeface="Century Gothic" panose="020B0502020202020204"/>
            </a:endParaRPr>
          </a:p>
        </p:txBody>
      </p:sp>
      <p:sp>
        <p:nvSpPr>
          <p:cNvPr id="7" name="AutoShape 10" descr="Image result for pictures of financial hardship"/>
          <p:cNvSpPr>
            <a:spLocks noChangeAspect="1" noChangeArrowheads="1"/>
          </p:cNvSpPr>
          <p:nvPr/>
        </p:nvSpPr>
        <p:spPr bwMode="auto">
          <a:xfrm>
            <a:off x="230987" y="863203"/>
            <a:ext cx="1568265" cy="156827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342900"/>
            <a:endParaRPr lang="en-US" sz="1350">
              <a:solidFill>
                <a:prstClr val="white"/>
              </a:solidFill>
              <a:latin typeface="Century Gothic" panose="020B0502020202020204"/>
            </a:endParaRPr>
          </a:p>
        </p:txBody>
      </p:sp>
      <p:pic>
        <p:nvPicPr>
          <p:cNvPr id="10" name="Picture 9" descr="C:\Users\gm.DAYTON13\AppData\Local\Microsoft\Windows\INetCache\Content.MSO\D3AC600C.tmp"/>
          <p:cNvPicPr/>
          <p:nvPr/>
        </p:nvPicPr>
        <p:blipFill>
          <a:blip r:embed="rId3">
            <a:extLst>
              <a:ext uri="{28A0092B-C50C-407E-A947-70E740481C1C}">
                <a14:useLocalDpi xmlns:a14="http://schemas.microsoft.com/office/drawing/2010/main" val="0"/>
              </a:ext>
            </a:extLst>
          </a:blip>
          <a:srcRect/>
          <a:stretch>
            <a:fillRect/>
          </a:stretch>
        </p:blipFill>
        <p:spPr bwMode="auto">
          <a:xfrm>
            <a:off x="5378913" y="3667698"/>
            <a:ext cx="3645611" cy="2384303"/>
          </a:xfrm>
          <a:prstGeom prst="rect">
            <a:avLst/>
          </a:prstGeom>
          <a:noFill/>
          <a:ln>
            <a:noFill/>
          </a:ln>
        </p:spPr>
      </p:pic>
      <p:sp>
        <p:nvSpPr>
          <p:cNvPr id="8" name="TextBox 7"/>
          <p:cNvSpPr txBox="1"/>
          <p:nvPr/>
        </p:nvSpPr>
        <p:spPr>
          <a:xfrm>
            <a:off x="230986" y="2928056"/>
            <a:ext cx="7556989" cy="323165"/>
          </a:xfrm>
          <a:prstGeom prst="rect">
            <a:avLst/>
          </a:prstGeom>
          <a:noFill/>
        </p:spPr>
        <p:txBody>
          <a:bodyPr wrap="square" rtlCol="0">
            <a:spAutoFit/>
          </a:bodyPr>
          <a:lstStyle/>
          <a:p>
            <a:pPr marL="214313" indent="-214313" defTabSz="342900">
              <a:buFont typeface="Arial" panose="020B0604020202020204" pitchFamily="34" charset="0"/>
              <a:buChar char="•"/>
            </a:pPr>
            <a:r>
              <a:rPr lang="en-US" sz="1500" b="1" dirty="0">
                <a:solidFill>
                  <a:prstClr val="black"/>
                </a:solidFill>
                <a:latin typeface="Century Gothic" panose="020B0502020202020204"/>
              </a:rPr>
              <a:t>The CARES Act adds subsection (d)(1) to 11 U.S.C. §1329</a:t>
            </a:r>
          </a:p>
        </p:txBody>
      </p:sp>
      <p:sp>
        <p:nvSpPr>
          <p:cNvPr id="11" name="TextBox 10"/>
          <p:cNvSpPr txBox="1"/>
          <p:nvPr/>
        </p:nvSpPr>
        <p:spPr>
          <a:xfrm>
            <a:off x="230980" y="3233238"/>
            <a:ext cx="5262228" cy="1938992"/>
          </a:xfrm>
          <a:prstGeom prst="rect">
            <a:avLst/>
          </a:prstGeom>
          <a:noFill/>
        </p:spPr>
        <p:txBody>
          <a:bodyPr wrap="square" rtlCol="0">
            <a:spAutoFit/>
          </a:bodyPr>
          <a:lstStyle/>
          <a:p>
            <a:pPr marL="214313" indent="-214313" defTabSz="342900">
              <a:buFont typeface="Arial" panose="020B0604020202020204" pitchFamily="34" charset="0"/>
              <a:buChar char="•"/>
            </a:pPr>
            <a:r>
              <a:rPr lang="en-US" sz="1500" b="1" dirty="0">
                <a:solidFill>
                  <a:prstClr val="black"/>
                </a:solidFill>
                <a:latin typeface="Century Gothic" panose="020B0502020202020204"/>
              </a:rPr>
              <a:t>This amendment permits a debtor to modify a confirmed plan, after notice and a hearing, if such debtor is experiencing a “material financial hardship” due “directly or indirectly” to the COVID-19 pandemic.  The affected debtor may modify the plan up to seven years (84 months) from the first payments under the original confirmed plan became due</a:t>
            </a:r>
          </a:p>
        </p:txBody>
      </p:sp>
      <p:sp>
        <p:nvSpPr>
          <p:cNvPr id="12" name="TextBox 11"/>
          <p:cNvSpPr txBox="1"/>
          <p:nvPr/>
        </p:nvSpPr>
        <p:spPr>
          <a:xfrm>
            <a:off x="230986" y="5084419"/>
            <a:ext cx="5147927" cy="761747"/>
          </a:xfrm>
          <a:prstGeom prst="rect">
            <a:avLst/>
          </a:prstGeom>
          <a:noFill/>
        </p:spPr>
        <p:txBody>
          <a:bodyPr wrap="square" rtlCol="0">
            <a:spAutoFit/>
          </a:bodyPr>
          <a:lstStyle/>
          <a:p>
            <a:pPr marL="214313" indent="-214313" defTabSz="342900">
              <a:buFont typeface="Arial" panose="020B0604020202020204" pitchFamily="34" charset="0"/>
              <a:buChar char="•"/>
            </a:pPr>
            <a:r>
              <a:rPr lang="en-US" sz="1500" b="1" dirty="0">
                <a:solidFill>
                  <a:prstClr val="black"/>
                </a:solidFill>
                <a:latin typeface="Century Gothic" panose="020B0502020202020204"/>
              </a:rPr>
              <a:t>Can modify plans that were confirmed prior to the enactment date, which was March 27, 2020.</a:t>
            </a:r>
          </a:p>
          <a:p>
            <a:pPr marL="214313" indent="-214313" defTabSz="342900">
              <a:buFont typeface="Arial" panose="020B0604020202020204" pitchFamily="34" charset="0"/>
              <a:buChar char="•"/>
            </a:pPr>
            <a:endParaRPr lang="en-US" sz="1350" dirty="0">
              <a:solidFill>
                <a:prstClr val="white"/>
              </a:solidFill>
              <a:latin typeface="Century Gothic" panose="020B0502020202020204"/>
            </a:endParaRPr>
          </a:p>
        </p:txBody>
      </p:sp>
      <p:sp>
        <p:nvSpPr>
          <p:cNvPr id="16" name="TextBox 15">
            <a:extLst>
              <a:ext uri="{FF2B5EF4-FFF2-40B4-BE49-F238E27FC236}">
                <a16:creationId xmlns:a16="http://schemas.microsoft.com/office/drawing/2014/main" id="{78F06EF8-95C3-4A09-87C6-2EA718C44150}"/>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3</a:t>
            </a:r>
          </a:p>
        </p:txBody>
      </p:sp>
    </p:spTree>
    <p:extLst>
      <p:ext uri="{BB962C8B-B14F-4D97-AF65-F5344CB8AC3E}">
        <p14:creationId xmlns:p14="http://schemas.microsoft.com/office/powerpoint/2010/main" val="30213439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par>
                          <p:cTn id="11" fill="hold">
                            <p:stCondLst>
                              <p:cond delay="1000"/>
                            </p:stCondLst>
                            <p:childTnLst>
                              <p:par>
                                <p:cTn id="12" presetID="14" presetClass="entr" presetSubtype="1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randombar(horizontal)">
                                      <p:cBhvr>
                                        <p:cTn id="14" dur="2000"/>
                                        <p:tgtEl>
                                          <p:spTgt spid="8"/>
                                        </p:tgtEl>
                                      </p:cBhvr>
                                    </p:animEffect>
                                  </p:childTnLst>
                                </p:cTn>
                              </p:par>
                            </p:childTnLst>
                          </p:cTn>
                        </p:par>
                        <p:par>
                          <p:cTn id="15" fill="hold">
                            <p:stCondLst>
                              <p:cond delay="3000"/>
                            </p:stCondLst>
                            <p:childTnLst>
                              <p:par>
                                <p:cTn id="16" presetID="14" presetClass="entr" presetSubtype="1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randombar(horizontal)">
                                      <p:cBhvr>
                                        <p:cTn id="18" dur="2000"/>
                                        <p:tgtEl>
                                          <p:spTgt spid="11"/>
                                        </p:tgtEl>
                                      </p:cBhvr>
                                    </p:animEffect>
                                  </p:childTnLst>
                                </p:cTn>
                              </p:par>
                            </p:childTnLst>
                          </p:cTn>
                        </p:par>
                        <p:par>
                          <p:cTn id="19" fill="hold">
                            <p:stCondLst>
                              <p:cond delay="5000"/>
                            </p:stCondLst>
                            <p:childTnLst>
                              <p:par>
                                <p:cTn id="20" presetID="14" presetClass="entr" presetSubtype="10"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2611" y="633863"/>
            <a:ext cx="7746422" cy="1130300"/>
          </a:xfrm>
        </p:spPr>
        <p:txBody>
          <a:bodyPr>
            <a:normAutofit fontScale="90000"/>
          </a:bodyPr>
          <a:lstStyle/>
          <a:p>
            <a:pPr algn="ctr"/>
            <a:r>
              <a:rPr lang="en-US" b="1" dirty="0">
                <a:solidFill>
                  <a:schemeClr val="bg1"/>
                </a:solidFill>
              </a:rPr>
              <a:t>Deferral of student loan payments for 6 months through September 30, 2020</a:t>
            </a:r>
          </a:p>
        </p:txBody>
      </p:sp>
      <p:pic>
        <p:nvPicPr>
          <p:cNvPr id="3" name="Picture 2" descr="Getting Smarter with Student Loans | CU Management"/>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12516" y="4414982"/>
            <a:ext cx="3343558" cy="17272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4" name="TextBox 3"/>
          <p:cNvSpPr txBox="1"/>
          <p:nvPr/>
        </p:nvSpPr>
        <p:spPr>
          <a:xfrm>
            <a:off x="672618" y="2141545"/>
            <a:ext cx="7619333" cy="923330"/>
          </a:xfrm>
          <a:prstGeom prst="rect">
            <a:avLst/>
          </a:prstGeom>
          <a:noFill/>
        </p:spPr>
        <p:txBody>
          <a:bodyPr wrap="square" rtlCol="0">
            <a:spAutoFit/>
          </a:bodyPr>
          <a:lstStyle/>
          <a:p>
            <a:pPr marL="214313" indent="-214313" defTabSz="342900">
              <a:buFont typeface="Arial" panose="020B0604020202020204" pitchFamily="34" charset="0"/>
              <a:buChar char="•"/>
            </a:pPr>
            <a:r>
              <a:rPr lang="en-US" b="1" dirty="0">
                <a:solidFill>
                  <a:prstClr val="black"/>
                </a:solidFill>
                <a:latin typeface="Century Gothic" panose="020B0502020202020204"/>
              </a:rPr>
              <a:t>Secretary of Education is required to “suspend all payments due” for federally held student loans until September 30, 2020 and “interest shall not accrue” during that time </a:t>
            </a:r>
          </a:p>
        </p:txBody>
      </p:sp>
      <p:sp>
        <p:nvSpPr>
          <p:cNvPr id="5" name="TextBox 4"/>
          <p:cNvSpPr txBox="1"/>
          <p:nvPr/>
        </p:nvSpPr>
        <p:spPr>
          <a:xfrm>
            <a:off x="672617" y="3317434"/>
            <a:ext cx="8203223" cy="1200329"/>
          </a:xfrm>
          <a:prstGeom prst="rect">
            <a:avLst/>
          </a:prstGeom>
          <a:noFill/>
        </p:spPr>
        <p:txBody>
          <a:bodyPr wrap="square" rtlCol="0">
            <a:spAutoFit/>
          </a:bodyPr>
          <a:lstStyle/>
          <a:p>
            <a:pPr marL="214313" indent="-214313" defTabSz="342900">
              <a:buFont typeface="Arial" panose="020B0604020202020204" pitchFamily="34" charset="0"/>
              <a:buChar char="•"/>
            </a:pPr>
            <a:r>
              <a:rPr lang="en-US" b="1" dirty="0">
                <a:solidFill>
                  <a:prstClr val="black"/>
                </a:solidFill>
                <a:latin typeface="Century Gothic" panose="020B0502020202020204"/>
              </a:rPr>
              <a:t>The Secretary shall deem each month for which a loan payment was suspended under the CARES Act as if the borrower of the loan had made a payment for the purpose of any loan forgiveness program or loan rehabilitation program</a:t>
            </a:r>
          </a:p>
        </p:txBody>
      </p:sp>
      <p:sp>
        <p:nvSpPr>
          <p:cNvPr id="6" name="TextBox 5"/>
          <p:cNvSpPr txBox="1"/>
          <p:nvPr/>
        </p:nvSpPr>
        <p:spPr>
          <a:xfrm>
            <a:off x="672611" y="4784160"/>
            <a:ext cx="7926266" cy="369332"/>
          </a:xfrm>
          <a:prstGeom prst="rect">
            <a:avLst/>
          </a:prstGeom>
          <a:noFill/>
        </p:spPr>
        <p:txBody>
          <a:bodyPr wrap="square" rtlCol="0">
            <a:spAutoFit/>
          </a:bodyPr>
          <a:lstStyle/>
          <a:p>
            <a:pPr marL="214313" indent="-214313" defTabSz="342900">
              <a:buFont typeface="Arial" panose="020B0604020202020204" pitchFamily="34" charset="0"/>
              <a:buChar char="•"/>
            </a:pPr>
            <a:r>
              <a:rPr lang="en-US" b="1" dirty="0">
                <a:solidFill>
                  <a:prstClr val="black"/>
                </a:solidFill>
                <a:latin typeface="Century Gothic" panose="020B0502020202020204"/>
              </a:rPr>
              <a:t>Affect of suspended payments on IDR’s</a:t>
            </a:r>
          </a:p>
        </p:txBody>
      </p:sp>
      <p:sp>
        <p:nvSpPr>
          <p:cNvPr id="8" name="TextBox 7">
            <a:extLst>
              <a:ext uri="{FF2B5EF4-FFF2-40B4-BE49-F238E27FC236}">
                <a16:creationId xmlns:a16="http://schemas.microsoft.com/office/drawing/2014/main" id="{558F4F41-060D-4AF3-9A5E-621F841FD4B6}"/>
              </a:ext>
            </a:extLst>
          </p:cNvPr>
          <p:cNvSpPr txBox="1"/>
          <p:nvPr/>
        </p:nvSpPr>
        <p:spPr>
          <a:xfrm>
            <a:off x="8365646" y="6006697"/>
            <a:ext cx="959758" cy="769441"/>
          </a:xfrm>
          <a:prstGeom prst="rect">
            <a:avLst/>
          </a:prstGeom>
          <a:noFill/>
        </p:spPr>
        <p:txBody>
          <a:bodyPr wrap="square" rtlCol="0">
            <a:spAutoFit/>
          </a:bodyPr>
          <a:lstStyle/>
          <a:p>
            <a:r>
              <a:rPr lang="en-US" sz="4400" dirty="0">
                <a:latin typeface="Calibri" panose="020F0502020204030204"/>
              </a:rPr>
              <a:t>4</a:t>
            </a:r>
          </a:p>
        </p:txBody>
      </p:sp>
    </p:spTree>
    <p:extLst>
      <p:ext uri="{BB962C8B-B14F-4D97-AF65-F5344CB8AC3E}">
        <p14:creationId xmlns:p14="http://schemas.microsoft.com/office/powerpoint/2010/main" val="1922348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8" fill="hold" nodeType="afterEffect">
                                  <p:stCondLst>
                                    <p:cond delay="0"/>
                                  </p:stCondLst>
                                  <p:childTnLst>
                                    <p:anim calcmode="lin" valueType="num">
                                      <p:cBhvr additive="base">
                                        <p:cTn id="6" dur="5000"/>
                                        <p:tgtEl>
                                          <p:spTgt spid="3"/>
                                        </p:tgtEl>
                                        <p:attrNameLst>
                                          <p:attrName>ppt_x</p:attrName>
                                        </p:attrNameLst>
                                      </p:cBhvr>
                                      <p:tavLst>
                                        <p:tav tm="0">
                                          <p:val>
                                            <p:strVal val="ppt_x"/>
                                          </p:val>
                                        </p:tav>
                                        <p:tav tm="100000">
                                          <p:val>
                                            <p:strVal val="0-ppt_w/2"/>
                                          </p:val>
                                        </p:tav>
                                      </p:tavLst>
                                    </p:anim>
                                    <p:anim calcmode="lin" valueType="num">
                                      <p:cBhvr additive="base">
                                        <p:cTn id="7" dur="5000"/>
                                        <p:tgtEl>
                                          <p:spTgt spid="3"/>
                                        </p:tgtEl>
                                        <p:attrNameLst>
                                          <p:attrName>ppt_y</p:attrName>
                                        </p:attrNameLst>
                                      </p:cBhvr>
                                      <p:tavLst>
                                        <p:tav tm="0">
                                          <p:val>
                                            <p:strVal val="ppt_y"/>
                                          </p:val>
                                        </p:tav>
                                        <p:tav tm="100000">
                                          <p:val>
                                            <p:strVal val="ppt_y"/>
                                          </p:val>
                                        </p:tav>
                                      </p:tavLst>
                                    </p:anim>
                                    <p:set>
                                      <p:cBhvr>
                                        <p:cTn id="8" dur="1" fill="hold">
                                          <p:stCondLst>
                                            <p:cond delay="4999"/>
                                          </p:stCondLst>
                                        </p:cTn>
                                        <p:tgtEl>
                                          <p:spTgt spid="3"/>
                                        </p:tgtEl>
                                        <p:attrNameLst>
                                          <p:attrName>style.visibility</p:attrName>
                                        </p:attrNameLst>
                                      </p:cBhvr>
                                      <p:to>
                                        <p:strVal val="hidden"/>
                                      </p:to>
                                    </p:set>
                                  </p:childTnLst>
                                </p:cTn>
                              </p:par>
                            </p:childTnLst>
                          </p:cTn>
                        </p:par>
                        <p:par>
                          <p:cTn id="9" fill="hold">
                            <p:stCondLst>
                              <p:cond delay="5000"/>
                            </p:stCondLst>
                            <p:childTnLst>
                              <p:par>
                                <p:cTn id="10" presetID="47"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anim calcmode="lin" valueType="num">
                                      <p:cBhvr>
                                        <p:cTn id="13" dur="2000" fill="hold"/>
                                        <p:tgtEl>
                                          <p:spTgt spid="4"/>
                                        </p:tgtEl>
                                        <p:attrNameLst>
                                          <p:attrName>ppt_x</p:attrName>
                                        </p:attrNameLst>
                                      </p:cBhvr>
                                      <p:tavLst>
                                        <p:tav tm="0">
                                          <p:val>
                                            <p:strVal val="#ppt_x"/>
                                          </p:val>
                                        </p:tav>
                                        <p:tav tm="100000">
                                          <p:val>
                                            <p:strVal val="#ppt_x"/>
                                          </p:val>
                                        </p:tav>
                                      </p:tavLst>
                                    </p:anim>
                                    <p:anim calcmode="lin" valueType="num">
                                      <p:cBhvr>
                                        <p:cTn id="14" dur="2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7000"/>
                            </p:stCondLst>
                            <p:childTnLst>
                              <p:par>
                                <p:cTn id="16" presetID="47"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0"/>
                                        <p:tgtEl>
                                          <p:spTgt spid="5"/>
                                        </p:tgtEl>
                                      </p:cBhvr>
                                    </p:animEffect>
                                    <p:anim calcmode="lin" valueType="num">
                                      <p:cBhvr>
                                        <p:cTn id="19" dur="5000" fill="hold"/>
                                        <p:tgtEl>
                                          <p:spTgt spid="5"/>
                                        </p:tgtEl>
                                        <p:attrNameLst>
                                          <p:attrName>ppt_x</p:attrName>
                                        </p:attrNameLst>
                                      </p:cBhvr>
                                      <p:tavLst>
                                        <p:tav tm="0">
                                          <p:val>
                                            <p:strVal val="#ppt_x"/>
                                          </p:val>
                                        </p:tav>
                                        <p:tav tm="100000">
                                          <p:val>
                                            <p:strVal val="#ppt_x"/>
                                          </p:val>
                                        </p:tav>
                                      </p:tavLst>
                                    </p:anim>
                                    <p:anim calcmode="lin" valueType="num">
                                      <p:cBhvr>
                                        <p:cTn id="20" dur="50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12000"/>
                            </p:stCondLst>
                            <p:childTnLst>
                              <p:par>
                                <p:cTn id="22" presetID="47" presetClass="entr" presetSubtype="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0"/>
                                        <p:tgtEl>
                                          <p:spTgt spid="6"/>
                                        </p:tgtEl>
                                      </p:cBhvr>
                                    </p:animEffect>
                                    <p:anim calcmode="lin" valueType="num">
                                      <p:cBhvr>
                                        <p:cTn id="25" dur="5000" fill="hold"/>
                                        <p:tgtEl>
                                          <p:spTgt spid="6"/>
                                        </p:tgtEl>
                                        <p:attrNameLst>
                                          <p:attrName>ppt_x</p:attrName>
                                        </p:attrNameLst>
                                      </p:cBhvr>
                                      <p:tavLst>
                                        <p:tav tm="0">
                                          <p:val>
                                            <p:strVal val="#ppt_x"/>
                                          </p:val>
                                        </p:tav>
                                        <p:tav tm="100000">
                                          <p:val>
                                            <p:strVal val="#ppt_x"/>
                                          </p:val>
                                        </p:tav>
                                      </p:tavLst>
                                    </p:anim>
                                    <p:anim calcmode="lin" valueType="num">
                                      <p:cBhvr>
                                        <p:cTn id="26" dur="5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6" y="887032"/>
            <a:ext cx="8572499" cy="1130300"/>
          </a:xfrm>
        </p:spPr>
        <p:txBody>
          <a:bodyPr>
            <a:noAutofit/>
          </a:bodyPr>
          <a:lstStyle/>
          <a:p>
            <a:pPr algn="ctr"/>
            <a:r>
              <a:rPr lang="en-US" sz="3000" b="1" dirty="0">
                <a:solidFill>
                  <a:schemeClr val="bg1"/>
                </a:solidFill>
              </a:rPr>
              <a:t>Increase of small business reorganization eligibility to $7.5 million</a:t>
            </a:r>
          </a:p>
        </p:txBody>
      </p:sp>
      <p:pic>
        <p:nvPicPr>
          <p:cNvPr id="5122" name="Picture 2" descr="Image result for picture of business grow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882" y="3653708"/>
            <a:ext cx="2423457" cy="161563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640015" y="2730379"/>
            <a:ext cx="5077558" cy="923330"/>
          </a:xfrm>
          <a:prstGeom prst="rect">
            <a:avLst/>
          </a:prstGeom>
          <a:noFill/>
        </p:spPr>
        <p:txBody>
          <a:bodyPr wrap="square" rtlCol="0">
            <a:spAutoFit/>
          </a:bodyPr>
          <a:lstStyle/>
          <a:p>
            <a:pPr marL="214313" indent="-214313" defTabSz="342900">
              <a:buFont typeface="Arial" panose="020B0604020202020204" pitchFamily="34" charset="0"/>
              <a:buChar char="•"/>
            </a:pPr>
            <a:r>
              <a:rPr lang="en-US" b="1" dirty="0">
                <a:solidFill>
                  <a:prstClr val="black"/>
                </a:solidFill>
                <a:latin typeface="Century Gothic" panose="020B0502020202020204"/>
              </a:rPr>
              <a:t>CARES Act expands eligibility under the Small Business Reorganization Act of 2019 (SBRA)</a:t>
            </a:r>
          </a:p>
        </p:txBody>
      </p:sp>
      <p:sp>
        <p:nvSpPr>
          <p:cNvPr id="4" name="TextBox 3"/>
          <p:cNvSpPr txBox="1"/>
          <p:nvPr/>
        </p:nvSpPr>
        <p:spPr>
          <a:xfrm>
            <a:off x="3640016" y="3644955"/>
            <a:ext cx="5077558" cy="1200329"/>
          </a:xfrm>
          <a:prstGeom prst="rect">
            <a:avLst/>
          </a:prstGeom>
          <a:noFill/>
        </p:spPr>
        <p:txBody>
          <a:bodyPr wrap="square" rtlCol="0">
            <a:spAutoFit/>
          </a:bodyPr>
          <a:lstStyle/>
          <a:p>
            <a:pPr marL="214313" indent="-214313" defTabSz="342900">
              <a:buFont typeface="Arial" panose="020B0604020202020204" pitchFamily="34" charset="0"/>
              <a:buChar char="•"/>
            </a:pPr>
            <a:r>
              <a:rPr lang="en-US" b="1" dirty="0">
                <a:solidFill>
                  <a:prstClr val="black"/>
                </a:solidFill>
                <a:latin typeface="Century Gothic" panose="020B0502020202020204"/>
              </a:rPr>
              <a:t>§1113 amends SBRA to allow a business which has debt up to $7.5 million to qualify for filing (original debt limit was $2,725,625)</a:t>
            </a:r>
          </a:p>
        </p:txBody>
      </p:sp>
      <p:sp>
        <p:nvSpPr>
          <p:cNvPr id="5" name="TextBox 4"/>
          <p:cNvSpPr txBox="1"/>
          <p:nvPr/>
        </p:nvSpPr>
        <p:spPr>
          <a:xfrm>
            <a:off x="3640014" y="4822195"/>
            <a:ext cx="5077558" cy="923330"/>
          </a:xfrm>
          <a:prstGeom prst="rect">
            <a:avLst/>
          </a:prstGeom>
          <a:noFill/>
        </p:spPr>
        <p:txBody>
          <a:bodyPr wrap="square" rtlCol="0">
            <a:spAutoFit/>
          </a:bodyPr>
          <a:lstStyle/>
          <a:p>
            <a:pPr marL="214313" indent="-214313" defTabSz="342900">
              <a:buFont typeface="Arial" panose="020B0604020202020204" pitchFamily="34" charset="0"/>
              <a:buChar char="•"/>
            </a:pPr>
            <a:r>
              <a:rPr lang="en-US" b="1" dirty="0">
                <a:solidFill>
                  <a:prstClr val="black"/>
                </a:solidFill>
                <a:latin typeface="Century Gothic" panose="020B0502020202020204"/>
              </a:rPr>
              <a:t>The increase in the debt threshold to $7.5 million will expire and return to the original debt limit after one year</a:t>
            </a:r>
          </a:p>
        </p:txBody>
      </p:sp>
      <p:sp>
        <p:nvSpPr>
          <p:cNvPr id="8" name="TextBox 7">
            <a:extLst>
              <a:ext uri="{FF2B5EF4-FFF2-40B4-BE49-F238E27FC236}">
                <a16:creationId xmlns:a16="http://schemas.microsoft.com/office/drawing/2014/main" id="{9E0CE6A4-21AB-4FA9-A24E-EF88CC41BFF4}"/>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5</a:t>
            </a:r>
          </a:p>
        </p:txBody>
      </p:sp>
    </p:spTree>
    <p:extLst>
      <p:ext uri="{BB962C8B-B14F-4D97-AF65-F5344CB8AC3E}">
        <p14:creationId xmlns:p14="http://schemas.microsoft.com/office/powerpoint/2010/main" val="32017949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2000" fill="hold"/>
                                        <p:tgtEl>
                                          <p:spTgt spid="5122"/>
                                        </p:tgtEl>
                                      </p:cBhvr>
                                      <p:by x="150000" y="150000"/>
                                    </p:animScale>
                                  </p:childTnLst>
                                </p:cTn>
                              </p:par>
                            </p:childTnLst>
                          </p:cTn>
                        </p:par>
                        <p:par>
                          <p:cTn id="7" fill="hold">
                            <p:stCondLst>
                              <p:cond delay="2000"/>
                            </p:stCondLst>
                            <p:childTnLst>
                              <p:par>
                                <p:cTn id="8" presetID="31" presetClass="entr" presetSubtype="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p:cTn id="10" dur="2000" fill="hold"/>
                                        <p:tgtEl>
                                          <p:spTgt spid="3"/>
                                        </p:tgtEl>
                                        <p:attrNameLst>
                                          <p:attrName>ppt_w</p:attrName>
                                        </p:attrNameLst>
                                      </p:cBhvr>
                                      <p:tavLst>
                                        <p:tav tm="0">
                                          <p:val>
                                            <p:fltVal val="0"/>
                                          </p:val>
                                        </p:tav>
                                        <p:tav tm="100000">
                                          <p:val>
                                            <p:strVal val="#ppt_w"/>
                                          </p:val>
                                        </p:tav>
                                      </p:tavLst>
                                    </p:anim>
                                    <p:anim calcmode="lin" valueType="num">
                                      <p:cBhvr>
                                        <p:cTn id="11" dur="2000" fill="hold"/>
                                        <p:tgtEl>
                                          <p:spTgt spid="3"/>
                                        </p:tgtEl>
                                        <p:attrNameLst>
                                          <p:attrName>ppt_h</p:attrName>
                                        </p:attrNameLst>
                                      </p:cBhvr>
                                      <p:tavLst>
                                        <p:tav tm="0">
                                          <p:val>
                                            <p:fltVal val="0"/>
                                          </p:val>
                                        </p:tav>
                                        <p:tav tm="100000">
                                          <p:val>
                                            <p:strVal val="#ppt_h"/>
                                          </p:val>
                                        </p:tav>
                                      </p:tavLst>
                                    </p:anim>
                                    <p:anim calcmode="lin" valueType="num">
                                      <p:cBhvr>
                                        <p:cTn id="12" dur="2000" fill="hold"/>
                                        <p:tgtEl>
                                          <p:spTgt spid="3"/>
                                        </p:tgtEl>
                                        <p:attrNameLst>
                                          <p:attrName>style.rotation</p:attrName>
                                        </p:attrNameLst>
                                      </p:cBhvr>
                                      <p:tavLst>
                                        <p:tav tm="0">
                                          <p:val>
                                            <p:fltVal val="90"/>
                                          </p:val>
                                        </p:tav>
                                        <p:tav tm="100000">
                                          <p:val>
                                            <p:fltVal val="0"/>
                                          </p:val>
                                        </p:tav>
                                      </p:tavLst>
                                    </p:anim>
                                    <p:animEffect transition="in" filter="fade">
                                      <p:cBhvr>
                                        <p:cTn id="13" dur="2000"/>
                                        <p:tgtEl>
                                          <p:spTgt spid="3"/>
                                        </p:tgtEl>
                                      </p:cBhvr>
                                    </p:animEffect>
                                  </p:childTnLst>
                                </p:cTn>
                              </p:par>
                            </p:childTnLst>
                          </p:cTn>
                        </p:par>
                        <p:par>
                          <p:cTn id="14" fill="hold">
                            <p:stCondLst>
                              <p:cond delay="4000"/>
                            </p:stCondLst>
                            <p:childTnLst>
                              <p:par>
                                <p:cTn id="15" presetID="31"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2000" fill="hold"/>
                                        <p:tgtEl>
                                          <p:spTgt spid="4"/>
                                        </p:tgtEl>
                                        <p:attrNameLst>
                                          <p:attrName>ppt_w</p:attrName>
                                        </p:attrNameLst>
                                      </p:cBhvr>
                                      <p:tavLst>
                                        <p:tav tm="0">
                                          <p:val>
                                            <p:fltVal val="0"/>
                                          </p:val>
                                        </p:tav>
                                        <p:tav tm="100000">
                                          <p:val>
                                            <p:strVal val="#ppt_w"/>
                                          </p:val>
                                        </p:tav>
                                      </p:tavLst>
                                    </p:anim>
                                    <p:anim calcmode="lin" valueType="num">
                                      <p:cBhvr>
                                        <p:cTn id="18" dur="2000" fill="hold"/>
                                        <p:tgtEl>
                                          <p:spTgt spid="4"/>
                                        </p:tgtEl>
                                        <p:attrNameLst>
                                          <p:attrName>ppt_h</p:attrName>
                                        </p:attrNameLst>
                                      </p:cBhvr>
                                      <p:tavLst>
                                        <p:tav tm="0">
                                          <p:val>
                                            <p:fltVal val="0"/>
                                          </p:val>
                                        </p:tav>
                                        <p:tav tm="100000">
                                          <p:val>
                                            <p:strVal val="#ppt_h"/>
                                          </p:val>
                                        </p:tav>
                                      </p:tavLst>
                                    </p:anim>
                                    <p:anim calcmode="lin" valueType="num">
                                      <p:cBhvr>
                                        <p:cTn id="19" dur="2000" fill="hold"/>
                                        <p:tgtEl>
                                          <p:spTgt spid="4"/>
                                        </p:tgtEl>
                                        <p:attrNameLst>
                                          <p:attrName>style.rotation</p:attrName>
                                        </p:attrNameLst>
                                      </p:cBhvr>
                                      <p:tavLst>
                                        <p:tav tm="0">
                                          <p:val>
                                            <p:fltVal val="90"/>
                                          </p:val>
                                        </p:tav>
                                        <p:tav tm="100000">
                                          <p:val>
                                            <p:fltVal val="0"/>
                                          </p:val>
                                        </p:tav>
                                      </p:tavLst>
                                    </p:anim>
                                    <p:animEffect transition="in" filter="fade">
                                      <p:cBhvr>
                                        <p:cTn id="20" dur="2000"/>
                                        <p:tgtEl>
                                          <p:spTgt spid="4"/>
                                        </p:tgtEl>
                                      </p:cBhvr>
                                    </p:animEffect>
                                  </p:childTnLst>
                                </p:cTn>
                              </p:par>
                            </p:childTnLst>
                          </p:cTn>
                        </p:par>
                        <p:par>
                          <p:cTn id="21" fill="hold">
                            <p:stCondLst>
                              <p:cond delay="6000"/>
                            </p:stCondLst>
                            <p:childTnLst>
                              <p:par>
                                <p:cTn id="22" presetID="31" presetClass="entr" presetSubtype="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2000" fill="hold"/>
                                        <p:tgtEl>
                                          <p:spTgt spid="5"/>
                                        </p:tgtEl>
                                        <p:attrNameLst>
                                          <p:attrName>ppt_w</p:attrName>
                                        </p:attrNameLst>
                                      </p:cBhvr>
                                      <p:tavLst>
                                        <p:tav tm="0">
                                          <p:val>
                                            <p:fltVal val="0"/>
                                          </p:val>
                                        </p:tav>
                                        <p:tav tm="100000">
                                          <p:val>
                                            <p:strVal val="#ppt_w"/>
                                          </p:val>
                                        </p:tav>
                                      </p:tavLst>
                                    </p:anim>
                                    <p:anim calcmode="lin" valueType="num">
                                      <p:cBhvr>
                                        <p:cTn id="25" dur="2000" fill="hold"/>
                                        <p:tgtEl>
                                          <p:spTgt spid="5"/>
                                        </p:tgtEl>
                                        <p:attrNameLst>
                                          <p:attrName>ppt_h</p:attrName>
                                        </p:attrNameLst>
                                      </p:cBhvr>
                                      <p:tavLst>
                                        <p:tav tm="0">
                                          <p:val>
                                            <p:fltVal val="0"/>
                                          </p:val>
                                        </p:tav>
                                        <p:tav tm="100000">
                                          <p:val>
                                            <p:strVal val="#ppt_h"/>
                                          </p:val>
                                        </p:tav>
                                      </p:tavLst>
                                    </p:anim>
                                    <p:anim calcmode="lin" valueType="num">
                                      <p:cBhvr>
                                        <p:cTn id="26" dur="2000" fill="hold"/>
                                        <p:tgtEl>
                                          <p:spTgt spid="5"/>
                                        </p:tgtEl>
                                        <p:attrNameLst>
                                          <p:attrName>style.rotation</p:attrName>
                                        </p:attrNameLst>
                                      </p:cBhvr>
                                      <p:tavLst>
                                        <p:tav tm="0">
                                          <p:val>
                                            <p:fltVal val="90"/>
                                          </p:val>
                                        </p:tav>
                                        <p:tav tm="100000">
                                          <p:val>
                                            <p:fltVal val="0"/>
                                          </p:val>
                                        </p:tav>
                                      </p:tavLst>
                                    </p:anim>
                                    <p:animEffect transition="in" filter="fade">
                                      <p:cBhvr>
                                        <p:cTn id="2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449" y="722942"/>
            <a:ext cx="8767102" cy="1130300"/>
          </a:xfrm>
        </p:spPr>
        <p:txBody>
          <a:bodyPr>
            <a:noAutofit/>
          </a:bodyPr>
          <a:lstStyle/>
          <a:p>
            <a:pPr algn="ctr"/>
            <a:r>
              <a:rPr lang="en-US" sz="2400" b="1" dirty="0">
                <a:solidFill>
                  <a:schemeClr val="bg1"/>
                </a:solidFill>
              </a:rPr>
              <a:t>covid-19 rebate payments not to be administered by trustee per united states trustee</a:t>
            </a:r>
          </a:p>
        </p:txBody>
      </p:sp>
      <p:pic>
        <p:nvPicPr>
          <p:cNvPr id="3074" name="Picture 2" descr="Free Money Stock Photos - Stockvault.n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9443" y="3867563"/>
            <a:ext cx="3445030" cy="209458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51692" y="2223864"/>
            <a:ext cx="7754816" cy="854080"/>
          </a:xfrm>
          <a:prstGeom prst="rect">
            <a:avLst/>
          </a:prstGeom>
          <a:noFill/>
        </p:spPr>
        <p:txBody>
          <a:bodyPr wrap="square" rtlCol="0">
            <a:spAutoFit/>
          </a:bodyPr>
          <a:lstStyle/>
          <a:p>
            <a:pPr marL="214313" indent="-214313" defTabSz="342900">
              <a:buFont typeface="Arial" panose="020B0604020202020204" pitchFamily="34" charset="0"/>
              <a:buChar char="•"/>
            </a:pPr>
            <a:r>
              <a:rPr lang="en-US" b="1" dirty="0">
                <a:solidFill>
                  <a:prstClr val="black"/>
                </a:solidFill>
                <a:latin typeface="Century Gothic" panose="020B0502020202020204"/>
              </a:rPr>
              <a:t>CARES Act is silent as to whether recovery rebates are property of the bankruptcy estate</a:t>
            </a:r>
          </a:p>
          <a:p>
            <a:pPr defTabSz="342900"/>
            <a:endParaRPr lang="en-US" sz="1350" dirty="0">
              <a:solidFill>
                <a:prstClr val="white"/>
              </a:solidFill>
              <a:latin typeface="Century Gothic" panose="020B0502020202020204"/>
            </a:endParaRPr>
          </a:p>
        </p:txBody>
      </p:sp>
      <p:sp>
        <p:nvSpPr>
          <p:cNvPr id="4" name="TextBox 3"/>
          <p:cNvSpPr txBox="1"/>
          <p:nvPr/>
        </p:nvSpPr>
        <p:spPr>
          <a:xfrm>
            <a:off x="351698" y="2875207"/>
            <a:ext cx="8626053" cy="1200329"/>
          </a:xfrm>
          <a:prstGeom prst="rect">
            <a:avLst/>
          </a:prstGeom>
          <a:noFill/>
        </p:spPr>
        <p:txBody>
          <a:bodyPr wrap="square" rtlCol="0">
            <a:spAutoFit/>
          </a:bodyPr>
          <a:lstStyle/>
          <a:p>
            <a:pPr marL="214313" indent="-214313" defTabSz="342900">
              <a:buFont typeface="Arial" panose="020B0604020202020204" pitchFamily="34" charset="0"/>
              <a:buChar char="•"/>
            </a:pPr>
            <a:r>
              <a:rPr lang="en-US" b="1" dirty="0">
                <a:solidFill>
                  <a:prstClr val="black"/>
                </a:solidFill>
                <a:latin typeface="Century Gothic" panose="020B0502020202020204"/>
              </a:rPr>
              <a:t>In rare chapter 13 cases filed on or after March 27, 2020, the recovery rebate may by relevant to the confirmation standard of 11 U.S.C. §1325(a)(4).  For chapter 13 cases filed before that date, the recovery rebate is excluded from that analysis</a:t>
            </a:r>
          </a:p>
        </p:txBody>
      </p:sp>
      <p:sp>
        <p:nvSpPr>
          <p:cNvPr id="5" name="TextBox 4"/>
          <p:cNvSpPr txBox="1"/>
          <p:nvPr/>
        </p:nvSpPr>
        <p:spPr>
          <a:xfrm>
            <a:off x="351693" y="4176587"/>
            <a:ext cx="4857750" cy="1477328"/>
          </a:xfrm>
          <a:prstGeom prst="rect">
            <a:avLst/>
          </a:prstGeom>
          <a:noFill/>
        </p:spPr>
        <p:txBody>
          <a:bodyPr wrap="square" rtlCol="0">
            <a:spAutoFit/>
          </a:bodyPr>
          <a:lstStyle/>
          <a:p>
            <a:pPr marL="214313" indent="-214313" defTabSz="342900">
              <a:buFont typeface="Arial" panose="020B0604020202020204" pitchFamily="34" charset="0"/>
              <a:buChar char="•"/>
            </a:pPr>
            <a:r>
              <a:rPr lang="en-US" b="1" dirty="0">
                <a:solidFill>
                  <a:prstClr val="black"/>
                </a:solidFill>
                <a:latin typeface="Century Gothic" panose="020B0502020202020204"/>
              </a:rPr>
              <a:t>Trustees have been directed to notify their UST prior to taking any action to administer recovery rebates or to object to a chapter 13 plan based on debtor’s treatment of the recovery rebate</a:t>
            </a:r>
          </a:p>
        </p:txBody>
      </p:sp>
      <p:sp>
        <p:nvSpPr>
          <p:cNvPr id="8" name="TextBox 7">
            <a:extLst>
              <a:ext uri="{FF2B5EF4-FFF2-40B4-BE49-F238E27FC236}">
                <a16:creationId xmlns:a16="http://schemas.microsoft.com/office/drawing/2014/main" id="{383B0E55-45F1-4F2D-8173-E38ADBE122D7}"/>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6</a:t>
            </a:r>
          </a:p>
        </p:txBody>
      </p:sp>
    </p:spTree>
    <p:extLst>
      <p:ext uri="{BB962C8B-B14F-4D97-AF65-F5344CB8AC3E}">
        <p14:creationId xmlns:p14="http://schemas.microsoft.com/office/powerpoint/2010/main" val="228506294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2000"/>
                                        <p:tgtEl>
                                          <p:spTgt spid="3074"/>
                                        </p:tgtEl>
                                      </p:cBhvr>
                                    </p:animEffect>
                                    <p:anim calcmode="lin" valueType="num">
                                      <p:cBhvr>
                                        <p:cTn id="8" dur="2000" fill="hold"/>
                                        <p:tgtEl>
                                          <p:spTgt spid="3074"/>
                                        </p:tgtEl>
                                        <p:attrNameLst>
                                          <p:attrName>ppt_w</p:attrName>
                                        </p:attrNameLst>
                                      </p:cBhvr>
                                      <p:tavLst>
                                        <p:tav tm="0" fmla="#ppt_w*sin(2.5*pi*$)">
                                          <p:val>
                                            <p:fltVal val="0"/>
                                          </p:val>
                                        </p:tav>
                                        <p:tav tm="100000">
                                          <p:val>
                                            <p:fltVal val="1"/>
                                          </p:val>
                                        </p:tav>
                                      </p:tavLst>
                                    </p:anim>
                                    <p:anim calcmode="lin" valueType="num">
                                      <p:cBhvr>
                                        <p:cTn id="9" dur="2000" fill="hold"/>
                                        <p:tgtEl>
                                          <p:spTgt spid="3074"/>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50" presetClass="entr" presetSubtype="0" decel="10000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2000" fill="hold"/>
                                        <p:tgtEl>
                                          <p:spTgt spid="3"/>
                                        </p:tgtEl>
                                        <p:attrNameLst>
                                          <p:attrName>ppt_w</p:attrName>
                                        </p:attrNameLst>
                                      </p:cBhvr>
                                      <p:tavLst>
                                        <p:tav tm="0">
                                          <p:val>
                                            <p:strVal val="#ppt_w+.3"/>
                                          </p:val>
                                        </p:tav>
                                        <p:tav tm="100000">
                                          <p:val>
                                            <p:strVal val="#ppt_w"/>
                                          </p:val>
                                        </p:tav>
                                      </p:tavLst>
                                    </p:anim>
                                    <p:anim calcmode="lin" valueType="num">
                                      <p:cBhvr>
                                        <p:cTn id="14" dur="2000" fill="hold"/>
                                        <p:tgtEl>
                                          <p:spTgt spid="3"/>
                                        </p:tgtEl>
                                        <p:attrNameLst>
                                          <p:attrName>ppt_h</p:attrName>
                                        </p:attrNameLst>
                                      </p:cBhvr>
                                      <p:tavLst>
                                        <p:tav tm="0">
                                          <p:val>
                                            <p:strVal val="#ppt_h"/>
                                          </p:val>
                                        </p:tav>
                                        <p:tav tm="100000">
                                          <p:val>
                                            <p:strVal val="#ppt_h"/>
                                          </p:val>
                                        </p:tav>
                                      </p:tavLst>
                                    </p:anim>
                                    <p:animEffect transition="in" filter="fade">
                                      <p:cBhvr>
                                        <p:cTn id="15" dur="2000"/>
                                        <p:tgtEl>
                                          <p:spTgt spid="3"/>
                                        </p:tgtEl>
                                      </p:cBhvr>
                                    </p:animEffect>
                                  </p:childTnLst>
                                </p:cTn>
                              </p:par>
                            </p:childTnLst>
                          </p:cTn>
                        </p:par>
                        <p:par>
                          <p:cTn id="16" fill="hold">
                            <p:stCondLst>
                              <p:cond delay="4000"/>
                            </p:stCondLst>
                            <p:childTnLst>
                              <p:par>
                                <p:cTn id="17" presetID="50" presetClass="entr" presetSubtype="0" decel="10000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2000" fill="hold"/>
                                        <p:tgtEl>
                                          <p:spTgt spid="4"/>
                                        </p:tgtEl>
                                        <p:attrNameLst>
                                          <p:attrName>ppt_w</p:attrName>
                                        </p:attrNameLst>
                                      </p:cBhvr>
                                      <p:tavLst>
                                        <p:tav tm="0">
                                          <p:val>
                                            <p:strVal val="#ppt_w+.3"/>
                                          </p:val>
                                        </p:tav>
                                        <p:tav tm="100000">
                                          <p:val>
                                            <p:strVal val="#ppt_w"/>
                                          </p:val>
                                        </p:tav>
                                      </p:tavLst>
                                    </p:anim>
                                    <p:anim calcmode="lin" valueType="num">
                                      <p:cBhvr>
                                        <p:cTn id="20" dur="2000" fill="hold"/>
                                        <p:tgtEl>
                                          <p:spTgt spid="4"/>
                                        </p:tgtEl>
                                        <p:attrNameLst>
                                          <p:attrName>ppt_h</p:attrName>
                                        </p:attrNameLst>
                                      </p:cBhvr>
                                      <p:tavLst>
                                        <p:tav tm="0">
                                          <p:val>
                                            <p:strVal val="#ppt_h"/>
                                          </p:val>
                                        </p:tav>
                                        <p:tav tm="100000">
                                          <p:val>
                                            <p:strVal val="#ppt_h"/>
                                          </p:val>
                                        </p:tav>
                                      </p:tavLst>
                                    </p:anim>
                                    <p:animEffect transition="in" filter="fade">
                                      <p:cBhvr>
                                        <p:cTn id="21" dur="2000"/>
                                        <p:tgtEl>
                                          <p:spTgt spid="4"/>
                                        </p:tgtEl>
                                      </p:cBhvr>
                                    </p:animEffect>
                                  </p:childTnLst>
                                </p:cTn>
                              </p:par>
                            </p:childTnLst>
                          </p:cTn>
                        </p:par>
                        <p:par>
                          <p:cTn id="22" fill="hold">
                            <p:stCondLst>
                              <p:cond delay="6000"/>
                            </p:stCondLst>
                            <p:childTnLst>
                              <p:par>
                                <p:cTn id="23" presetID="50" presetClass="entr" presetSubtype="0" decel="10000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2000" fill="hold"/>
                                        <p:tgtEl>
                                          <p:spTgt spid="5"/>
                                        </p:tgtEl>
                                        <p:attrNameLst>
                                          <p:attrName>ppt_w</p:attrName>
                                        </p:attrNameLst>
                                      </p:cBhvr>
                                      <p:tavLst>
                                        <p:tav tm="0">
                                          <p:val>
                                            <p:strVal val="#ppt_w+.3"/>
                                          </p:val>
                                        </p:tav>
                                        <p:tav tm="100000">
                                          <p:val>
                                            <p:strVal val="#ppt_w"/>
                                          </p:val>
                                        </p:tav>
                                      </p:tavLst>
                                    </p:anim>
                                    <p:anim calcmode="lin" valueType="num">
                                      <p:cBhvr>
                                        <p:cTn id="26" dur="2000" fill="hold"/>
                                        <p:tgtEl>
                                          <p:spTgt spid="5"/>
                                        </p:tgtEl>
                                        <p:attrNameLst>
                                          <p:attrName>ppt_h</p:attrName>
                                        </p:attrNameLst>
                                      </p:cBhvr>
                                      <p:tavLst>
                                        <p:tav tm="0">
                                          <p:val>
                                            <p:strVal val="#ppt_h"/>
                                          </p:val>
                                        </p:tav>
                                        <p:tav tm="100000">
                                          <p:val>
                                            <p:strVal val="#ppt_h"/>
                                          </p:val>
                                        </p:tav>
                                      </p:tavLst>
                                    </p:anim>
                                    <p:animEffect transition="in" filter="fade">
                                      <p:cBhvr>
                                        <p:cTn id="2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751" y="773155"/>
            <a:ext cx="7981409" cy="1130300"/>
          </a:xfrm>
        </p:spPr>
        <p:txBody>
          <a:bodyPr>
            <a:normAutofit/>
          </a:bodyPr>
          <a:lstStyle/>
          <a:p>
            <a:pPr algn="ctr"/>
            <a:r>
              <a:rPr lang="en-US" b="1" dirty="0">
                <a:solidFill>
                  <a:schemeClr val="bg1"/>
                </a:solidFill>
              </a:rPr>
              <a:t>1-year sunset of cares act provisions</a:t>
            </a:r>
          </a:p>
        </p:txBody>
      </p:sp>
      <p:pic>
        <p:nvPicPr>
          <p:cNvPr id="4" name="Picture 3" descr="C:\Users\gm.DAYTON13\AppData\Local\Microsoft\Windows\INetCache\Content.MSO\50190AE4.tmp"/>
          <p:cNvPicPr/>
          <p:nvPr/>
        </p:nvPicPr>
        <p:blipFill rotWithShape="1">
          <a:blip r:embed="rId3">
            <a:extLst>
              <a:ext uri="{28A0092B-C50C-407E-A947-70E740481C1C}">
                <a14:useLocalDpi xmlns:a14="http://schemas.microsoft.com/office/drawing/2010/main" val="0"/>
              </a:ext>
            </a:extLst>
          </a:blip>
          <a:srcRect b="7961"/>
          <a:stretch/>
        </p:blipFill>
        <p:spPr bwMode="auto">
          <a:xfrm>
            <a:off x="637207" y="2078759"/>
            <a:ext cx="8067177" cy="3693968"/>
          </a:xfrm>
          <a:prstGeom prst="rect">
            <a:avLst/>
          </a:prstGeom>
          <a:noFill/>
          <a:ln>
            <a:noFill/>
          </a:ln>
        </p:spPr>
      </p:pic>
      <p:sp>
        <p:nvSpPr>
          <p:cNvPr id="3" name="TextBox 2"/>
          <p:cNvSpPr txBox="1"/>
          <p:nvPr/>
        </p:nvSpPr>
        <p:spPr>
          <a:xfrm>
            <a:off x="975946" y="2290823"/>
            <a:ext cx="7965830" cy="369332"/>
          </a:xfrm>
          <a:prstGeom prst="rect">
            <a:avLst/>
          </a:prstGeom>
          <a:noFill/>
        </p:spPr>
        <p:txBody>
          <a:bodyPr wrap="square" rtlCol="0">
            <a:spAutoFit/>
          </a:bodyPr>
          <a:lstStyle/>
          <a:p>
            <a:pPr marL="214313" indent="-214313" defTabSz="342900">
              <a:buFont typeface="Arial" panose="020B0604020202020204" pitchFamily="34" charset="0"/>
              <a:buChar char="•"/>
            </a:pPr>
            <a:r>
              <a:rPr lang="en-US" b="1" dirty="0">
                <a:solidFill>
                  <a:prstClr val="black"/>
                </a:solidFill>
                <a:latin typeface="Century Gothic" panose="020B0502020202020204"/>
              </a:rPr>
              <a:t>CARES Act temporarily modifies provisions of the bankruptcy code</a:t>
            </a:r>
          </a:p>
        </p:txBody>
      </p:sp>
      <p:sp>
        <p:nvSpPr>
          <p:cNvPr id="5" name="TextBox 4"/>
          <p:cNvSpPr txBox="1"/>
          <p:nvPr/>
        </p:nvSpPr>
        <p:spPr>
          <a:xfrm>
            <a:off x="975947" y="2905524"/>
            <a:ext cx="7728438" cy="646331"/>
          </a:xfrm>
          <a:prstGeom prst="rect">
            <a:avLst/>
          </a:prstGeom>
          <a:noFill/>
        </p:spPr>
        <p:txBody>
          <a:bodyPr wrap="square" rtlCol="0">
            <a:spAutoFit/>
          </a:bodyPr>
          <a:lstStyle/>
          <a:p>
            <a:pPr marL="214313" indent="-214313" defTabSz="342900">
              <a:buFont typeface="Arial" panose="020B0604020202020204" pitchFamily="34" charset="0"/>
              <a:buChar char="•"/>
            </a:pPr>
            <a:r>
              <a:rPr lang="en-US" b="1" dirty="0">
                <a:solidFill>
                  <a:prstClr val="black"/>
                </a:solidFill>
                <a:latin typeface="Century Gothic" panose="020B0502020202020204"/>
              </a:rPr>
              <a:t>The modified provisions have a one-year sunset from the enactment of the CARES Act</a:t>
            </a:r>
          </a:p>
        </p:txBody>
      </p:sp>
      <p:sp>
        <p:nvSpPr>
          <p:cNvPr id="6" name="TextBox 5"/>
          <p:cNvSpPr txBox="1"/>
          <p:nvPr/>
        </p:nvSpPr>
        <p:spPr>
          <a:xfrm>
            <a:off x="975947" y="3797218"/>
            <a:ext cx="7728438" cy="577081"/>
          </a:xfrm>
          <a:prstGeom prst="rect">
            <a:avLst/>
          </a:prstGeom>
          <a:noFill/>
        </p:spPr>
        <p:txBody>
          <a:bodyPr wrap="square" rtlCol="0">
            <a:spAutoFit/>
          </a:bodyPr>
          <a:lstStyle/>
          <a:p>
            <a:pPr marL="214313" indent="-214313" defTabSz="342900">
              <a:buFont typeface="Arial" panose="020B0604020202020204" pitchFamily="34" charset="0"/>
              <a:buChar char="•"/>
            </a:pPr>
            <a:r>
              <a:rPr lang="en-US" b="1" dirty="0">
                <a:solidFill>
                  <a:prstClr val="black"/>
                </a:solidFill>
                <a:latin typeface="Century Gothic" panose="020B0502020202020204"/>
              </a:rPr>
              <a:t>Affect on bankruptcy planning and advice</a:t>
            </a:r>
            <a:r>
              <a:rPr lang="en-US" sz="1350" dirty="0">
                <a:solidFill>
                  <a:prstClr val="black"/>
                </a:solidFill>
                <a:latin typeface="Century Gothic" panose="020B0502020202020204"/>
              </a:rPr>
              <a:t>  </a:t>
            </a:r>
          </a:p>
          <a:p>
            <a:pPr defTabSz="342900"/>
            <a:endParaRPr lang="en-US" sz="1350" dirty="0">
              <a:solidFill>
                <a:prstClr val="white"/>
              </a:solidFill>
              <a:latin typeface="Century Gothic" panose="020B0502020202020204"/>
            </a:endParaRPr>
          </a:p>
        </p:txBody>
      </p:sp>
      <p:sp>
        <p:nvSpPr>
          <p:cNvPr id="8" name="TextBox 7">
            <a:extLst>
              <a:ext uri="{FF2B5EF4-FFF2-40B4-BE49-F238E27FC236}">
                <a16:creationId xmlns:a16="http://schemas.microsoft.com/office/drawing/2014/main" id="{0E82CB65-37CF-4AD0-90DE-8CCA280E7A10}"/>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7</a:t>
            </a:r>
          </a:p>
        </p:txBody>
      </p:sp>
    </p:spTree>
    <p:extLst>
      <p:ext uri="{BB962C8B-B14F-4D97-AF65-F5344CB8AC3E}">
        <p14:creationId xmlns:p14="http://schemas.microsoft.com/office/powerpoint/2010/main" val="26368072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anim calcmode="lin" valueType="num">
                                      <p:cBhvr>
                                        <p:cTn id="12" dur="2000" fill="hold"/>
                                        <p:tgtEl>
                                          <p:spTgt spid="3"/>
                                        </p:tgtEl>
                                        <p:attrNameLst>
                                          <p:attrName>ppt_x</p:attrName>
                                        </p:attrNameLst>
                                      </p:cBhvr>
                                      <p:tavLst>
                                        <p:tav tm="0">
                                          <p:val>
                                            <p:strVal val="#ppt_x"/>
                                          </p:val>
                                        </p:tav>
                                        <p:tav tm="100000">
                                          <p:val>
                                            <p:strVal val="#ppt_x"/>
                                          </p:val>
                                        </p:tav>
                                      </p:tavLst>
                                    </p:anim>
                                    <p:anim calcmode="lin" valueType="num">
                                      <p:cBhvr>
                                        <p:cTn id="13" dur="2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2500"/>
                            </p:stCondLst>
                            <p:childTnLst>
                              <p:par>
                                <p:cTn id="15" presetID="47"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000"/>
                                        <p:tgtEl>
                                          <p:spTgt spid="5"/>
                                        </p:tgtEl>
                                      </p:cBhvr>
                                    </p:animEffect>
                                    <p:anim calcmode="lin" valueType="num">
                                      <p:cBhvr>
                                        <p:cTn id="18" dur="2000" fill="hold"/>
                                        <p:tgtEl>
                                          <p:spTgt spid="5"/>
                                        </p:tgtEl>
                                        <p:attrNameLst>
                                          <p:attrName>ppt_x</p:attrName>
                                        </p:attrNameLst>
                                      </p:cBhvr>
                                      <p:tavLst>
                                        <p:tav tm="0">
                                          <p:val>
                                            <p:strVal val="#ppt_x"/>
                                          </p:val>
                                        </p:tav>
                                        <p:tav tm="100000">
                                          <p:val>
                                            <p:strVal val="#ppt_x"/>
                                          </p:val>
                                        </p:tav>
                                      </p:tavLst>
                                    </p:anim>
                                    <p:anim calcmode="lin" valueType="num">
                                      <p:cBhvr>
                                        <p:cTn id="19" dur="20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4500"/>
                            </p:stCondLst>
                            <p:childTnLst>
                              <p:par>
                                <p:cTn id="21" presetID="47"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2000"/>
                                        <p:tgtEl>
                                          <p:spTgt spid="6"/>
                                        </p:tgtEl>
                                      </p:cBhvr>
                                    </p:animEffect>
                                    <p:anim calcmode="lin" valueType="num">
                                      <p:cBhvr>
                                        <p:cTn id="24" dur="2000" fill="hold"/>
                                        <p:tgtEl>
                                          <p:spTgt spid="6"/>
                                        </p:tgtEl>
                                        <p:attrNameLst>
                                          <p:attrName>ppt_x</p:attrName>
                                        </p:attrNameLst>
                                      </p:cBhvr>
                                      <p:tavLst>
                                        <p:tav tm="0">
                                          <p:val>
                                            <p:strVal val="#ppt_x"/>
                                          </p:val>
                                        </p:tav>
                                        <p:tav tm="100000">
                                          <p:val>
                                            <p:strVal val="#ppt_x"/>
                                          </p:val>
                                        </p:tav>
                                      </p:tavLst>
                                    </p:anim>
                                    <p:anim calcmode="lin" valueType="num">
                                      <p:cBhvr>
                                        <p:cTn id="25"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7331" y="4482697"/>
            <a:ext cx="6966527" cy="1524000"/>
          </a:xfrm>
        </p:spPr>
        <p:txBody>
          <a:bodyPr/>
          <a:lstStyle/>
          <a:p>
            <a:pPr algn="ctr"/>
            <a:r>
              <a:rPr lang="en-US" b="1" i="1" dirty="0">
                <a:solidFill>
                  <a:schemeClr val="bg1"/>
                </a:solidFill>
              </a:rPr>
              <a:t>Answers to previously submitted questions</a:t>
            </a:r>
          </a:p>
        </p:txBody>
      </p:sp>
      <p:sp>
        <p:nvSpPr>
          <p:cNvPr id="3" name="AutoShape 2" descr="Image result for picture of answering questions"/>
          <p:cNvSpPr>
            <a:spLocks noChangeAspect="1" noChangeArrowheads="1"/>
          </p:cNvSpPr>
          <p:nvPr/>
        </p:nvSpPr>
        <p:spPr bwMode="auto">
          <a:xfrm>
            <a:off x="116681" y="748909"/>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342900"/>
            <a:endParaRPr lang="en-US" sz="1350">
              <a:solidFill>
                <a:prstClr val="white"/>
              </a:solidFill>
              <a:latin typeface="Century Gothic" panose="020B0502020202020204"/>
            </a:endParaRPr>
          </a:p>
        </p:txBody>
      </p:sp>
      <p:pic>
        <p:nvPicPr>
          <p:cNvPr id="4" name="Picture 3" descr="C:\Users\gm.DAYTON13\AppData\Local\Microsoft\Windows\INetCache\Content.MSO\A756016B.tmp"/>
          <p:cNvPicPr/>
          <p:nvPr/>
        </p:nvPicPr>
        <p:blipFill>
          <a:blip r:embed="rId3">
            <a:extLst>
              <a:ext uri="{28A0092B-C50C-407E-A947-70E740481C1C}">
                <a14:useLocalDpi xmlns:a14="http://schemas.microsoft.com/office/drawing/2010/main" val="0"/>
              </a:ext>
            </a:extLst>
          </a:blip>
          <a:srcRect/>
          <a:stretch>
            <a:fillRect/>
          </a:stretch>
        </p:blipFill>
        <p:spPr bwMode="auto">
          <a:xfrm>
            <a:off x="2348346" y="1240586"/>
            <a:ext cx="4699000" cy="2917508"/>
          </a:xfrm>
          <a:prstGeom prst="rect">
            <a:avLst/>
          </a:prstGeom>
          <a:noFill/>
          <a:ln>
            <a:noFill/>
          </a:ln>
          <a:effectLst>
            <a:reflection stA="5000" endPos="65000" dist="50800" dir="5400000" sy="-100000" algn="bl" rotWithShape="0"/>
            <a:softEdge rad="165100"/>
          </a:effectLst>
        </p:spPr>
      </p:pic>
      <p:sp>
        <p:nvSpPr>
          <p:cNvPr id="6" name="TextBox 5">
            <a:extLst>
              <a:ext uri="{FF2B5EF4-FFF2-40B4-BE49-F238E27FC236}">
                <a16:creationId xmlns:a16="http://schemas.microsoft.com/office/drawing/2014/main" id="{9B0276C6-BA35-4077-8A78-EE97564D4F97}"/>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8</a:t>
            </a:r>
          </a:p>
        </p:txBody>
      </p:sp>
    </p:spTree>
    <p:extLst>
      <p:ext uri="{BB962C8B-B14F-4D97-AF65-F5344CB8AC3E}">
        <p14:creationId xmlns:p14="http://schemas.microsoft.com/office/powerpoint/2010/main" val="25717178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chemeClr val="accent4">
                <a:lumMod val="20000"/>
                <a:lumOff val="80000"/>
              </a:schemeClr>
            </a:gs>
            <a:gs pos="70000">
              <a:srgbClr val="82B3DF"/>
            </a:gs>
            <a:gs pos="0">
              <a:schemeClr val="accent1">
                <a:lumMod val="60000"/>
                <a:lumOff val="40000"/>
              </a:schemeClr>
            </a:gs>
            <a:gs pos="0">
              <a:schemeClr val="accent1">
                <a:lumMod val="0"/>
                <a:lumOff val="100000"/>
              </a:schemeClr>
            </a:gs>
            <a:gs pos="100000">
              <a:schemeClr val="accent1">
                <a:lumMod val="1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97456" y="1573267"/>
            <a:ext cx="7947833" cy="824799"/>
          </a:xfrm>
        </p:spPr>
        <p:txBody>
          <a:bodyPr>
            <a:noAutofit/>
          </a:bodyPr>
          <a:lstStyle/>
          <a:p>
            <a:r>
              <a:rPr lang="en-US" sz="3600" b="1" dirty="0">
                <a:solidFill>
                  <a:srgbClr val="002060"/>
                </a:solidFill>
                <a:latin typeface="Tahoma" panose="020B0604030504040204" pitchFamily="34" charset="0"/>
                <a:ea typeface="Tahoma" panose="020B0604030504040204" pitchFamily="34" charset="0"/>
                <a:cs typeface="Tahoma" panose="020B0604030504040204" pitchFamily="34" charset="0"/>
              </a:rPr>
              <a:t>Local Bankruptcy Court COVID-19 General Orders, Chapter 13 Plan Amendments, and Mortgage Modification Mediation</a:t>
            </a:r>
          </a:p>
        </p:txBody>
      </p:sp>
      <p:sp>
        <p:nvSpPr>
          <p:cNvPr id="5" name="TextBox 4">
            <a:extLst>
              <a:ext uri="{FF2B5EF4-FFF2-40B4-BE49-F238E27FC236}">
                <a16:creationId xmlns:a16="http://schemas.microsoft.com/office/drawing/2014/main" id="{C965298B-3AA5-4584-93F5-E3904F6FFFCA}"/>
              </a:ext>
            </a:extLst>
          </p:cNvPr>
          <p:cNvSpPr txBox="1"/>
          <p:nvPr/>
        </p:nvSpPr>
        <p:spPr>
          <a:xfrm>
            <a:off x="465802" y="2581938"/>
            <a:ext cx="8211128" cy="1200329"/>
          </a:xfrm>
          <a:prstGeom prst="rect">
            <a:avLst/>
          </a:prstGeom>
          <a:noFill/>
        </p:spPr>
        <p:txBody>
          <a:bodyPr wrap="square" rtlCol="0">
            <a:spAutoFit/>
          </a:bodyPr>
          <a:lstStyle/>
          <a:p>
            <a:pPr algn="ctr">
              <a:defRPr/>
            </a:pPr>
            <a:r>
              <a:rPr lang="en-US" sz="2000" b="1" dirty="0">
                <a:solidFill>
                  <a:prstClr val="black"/>
                </a:solidFill>
                <a:latin typeface="Calibri" panose="020F0502020204030204"/>
              </a:rPr>
              <a:t>Presented by </a:t>
            </a:r>
          </a:p>
          <a:p>
            <a:pPr algn="ctr">
              <a:defRPr/>
            </a:pPr>
            <a:endParaRPr lang="en-US" sz="1200" b="1" dirty="0">
              <a:solidFill>
                <a:prstClr val="black"/>
              </a:solidFill>
              <a:latin typeface="Calibri" panose="020F0502020204030204"/>
            </a:endParaRPr>
          </a:p>
          <a:p>
            <a:pPr algn="ctr">
              <a:defRPr/>
            </a:pPr>
            <a:r>
              <a:rPr lang="en-US" sz="2000" b="1" dirty="0">
                <a:solidFill>
                  <a:prstClr val="black"/>
                </a:solidFill>
                <a:latin typeface="Calibri" panose="020F0502020204030204"/>
              </a:rPr>
              <a:t>The Honorable Guy R. Humphrey, United States Bankruptcy Court</a:t>
            </a:r>
          </a:p>
          <a:p>
            <a:pPr algn="ctr">
              <a:defRPr/>
            </a:pPr>
            <a:r>
              <a:rPr lang="en-US" sz="2000" b="1" dirty="0">
                <a:solidFill>
                  <a:prstClr val="black"/>
                </a:solidFill>
                <a:latin typeface="Calibri" panose="020F0502020204030204"/>
              </a:rPr>
              <a:t>The Honorable Beth A. Buchanan, United States Bankruptcy Court</a:t>
            </a:r>
          </a:p>
        </p:txBody>
      </p:sp>
      <p:grpSp>
        <p:nvGrpSpPr>
          <p:cNvPr id="3" name="Group 2">
            <a:extLst>
              <a:ext uri="{FF2B5EF4-FFF2-40B4-BE49-F238E27FC236}">
                <a16:creationId xmlns:a16="http://schemas.microsoft.com/office/drawing/2014/main" id="{1C81767E-89E6-467C-ACFB-B554F886BA17}"/>
              </a:ext>
            </a:extLst>
          </p:cNvPr>
          <p:cNvGrpSpPr/>
          <p:nvPr/>
        </p:nvGrpSpPr>
        <p:grpSpPr>
          <a:xfrm>
            <a:off x="4439695" y="3872069"/>
            <a:ext cx="3579783" cy="2825327"/>
            <a:chOff x="5896807" y="4302559"/>
            <a:chExt cx="2933156" cy="2416587"/>
          </a:xfrm>
        </p:grpSpPr>
        <p:pic>
          <p:nvPicPr>
            <p:cNvPr id="6" name="Picture 5">
              <a:extLst>
                <a:ext uri="{FF2B5EF4-FFF2-40B4-BE49-F238E27FC236}">
                  <a16:creationId xmlns:a16="http://schemas.microsoft.com/office/drawing/2014/main" id="{A52D9D9D-1C3B-4AD9-8C79-580675FBFF4E}"/>
                </a:ext>
              </a:extLst>
            </p:cNvPr>
            <p:cNvPicPr>
              <a:picLocks noChangeAspect="1"/>
            </p:cNvPicPr>
            <p:nvPr/>
          </p:nvPicPr>
          <p:blipFill rotWithShape="1">
            <a:blip r:embed="rId2">
              <a:extLst>
                <a:ext uri="{28A0092B-C50C-407E-A947-70E740481C1C}">
                  <a14:useLocalDpi xmlns:a14="http://schemas.microsoft.com/office/drawing/2010/main" val="0"/>
                </a:ext>
              </a:extLst>
            </a:blip>
            <a:srcRect b="22202"/>
            <a:stretch/>
          </p:blipFill>
          <p:spPr>
            <a:xfrm>
              <a:off x="5896807" y="4302559"/>
              <a:ext cx="2933156" cy="24165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BF736F94-21DE-413E-8AEE-94A3030F0507}"/>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994389" y="4971262"/>
              <a:ext cx="447811" cy="430912"/>
            </a:xfrm>
            <a:prstGeom prst="rect">
              <a:avLst/>
            </a:prstGeom>
          </p:spPr>
        </p:pic>
      </p:grpSp>
      <p:sp>
        <p:nvSpPr>
          <p:cNvPr id="9" name="TextBox 8">
            <a:extLst>
              <a:ext uri="{FF2B5EF4-FFF2-40B4-BE49-F238E27FC236}">
                <a16:creationId xmlns:a16="http://schemas.microsoft.com/office/drawing/2014/main" id="{E75C763E-2AF4-4DF8-83AF-0C383EC5B10E}"/>
              </a:ext>
            </a:extLst>
          </p:cNvPr>
          <p:cNvSpPr txBox="1"/>
          <p:nvPr/>
        </p:nvSpPr>
        <p:spPr>
          <a:xfrm>
            <a:off x="8365646" y="6006697"/>
            <a:ext cx="959758" cy="769441"/>
          </a:xfrm>
          <a:prstGeom prst="rect">
            <a:avLst/>
          </a:prstGeom>
          <a:noFill/>
        </p:spPr>
        <p:txBody>
          <a:bodyPr wrap="square" rtlCol="0">
            <a:spAutoFit/>
          </a:bodyPr>
          <a:lstStyle/>
          <a:p>
            <a:r>
              <a:rPr lang="en-US" sz="4400" dirty="0">
                <a:solidFill>
                  <a:schemeClr val="bg1"/>
                </a:solidFill>
              </a:rPr>
              <a:t>9</a:t>
            </a:r>
          </a:p>
        </p:txBody>
      </p:sp>
    </p:spTree>
    <p:extLst>
      <p:ext uri="{BB962C8B-B14F-4D97-AF65-F5344CB8AC3E}">
        <p14:creationId xmlns:p14="http://schemas.microsoft.com/office/powerpoint/2010/main" val="335226156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chemeClr val="accent4">
                <a:lumMod val="20000"/>
                <a:lumOff val="80000"/>
              </a:schemeClr>
            </a:gs>
            <a:gs pos="70000">
              <a:srgbClr val="82B3DF"/>
            </a:gs>
            <a:gs pos="0">
              <a:schemeClr val="accent1">
                <a:lumMod val="60000"/>
                <a:lumOff val="40000"/>
              </a:schemeClr>
            </a:gs>
            <a:gs pos="0">
              <a:schemeClr val="accent1">
                <a:lumMod val="0"/>
                <a:lumOff val="100000"/>
              </a:schemeClr>
            </a:gs>
            <a:gs pos="100000">
              <a:schemeClr val="accent1">
                <a:lumMod val="1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D5E8FD34-84C9-4FD3-A905-CC0BE0FA2744}"/>
              </a:ext>
            </a:extLst>
          </p:cNvPr>
          <p:cNvGrpSpPr/>
          <p:nvPr/>
        </p:nvGrpSpPr>
        <p:grpSpPr>
          <a:xfrm>
            <a:off x="117573" y="461671"/>
            <a:ext cx="8904078" cy="5730018"/>
            <a:chOff x="119961" y="535707"/>
            <a:chExt cx="8904078" cy="5730018"/>
          </a:xfrm>
        </p:grpSpPr>
        <p:pic>
          <p:nvPicPr>
            <p:cNvPr id="9" name="Picture 8">
              <a:extLst>
                <a:ext uri="{FF2B5EF4-FFF2-40B4-BE49-F238E27FC236}">
                  <a16:creationId xmlns:a16="http://schemas.microsoft.com/office/drawing/2014/main" id="{36C57F18-0E6E-4BF6-B25D-F272EB70D427}"/>
                </a:ext>
              </a:extLst>
            </p:cNvPr>
            <p:cNvPicPr>
              <a:picLocks noChangeAspect="1"/>
            </p:cNvPicPr>
            <p:nvPr/>
          </p:nvPicPr>
          <p:blipFill>
            <a:blip r:embed="rId2"/>
            <a:stretch>
              <a:fillRect/>
            </a:stretch>
          </p:blipFill>
          <p:spPr>
            <a:xfrm>
              <a:off x="119961" y="535707"/>
              <a:ext cx="4415162" cy="5730018"/>
            </a:xfrm>
            <a:prstGeom prst="rect">
              <a:avLst/>
            </a:prstGeom>
          </p:spPr>
        </p:pic>
        <p:pic>
          <p:nvPicPr>
            <p:cNvPr id="10" name="Picture 9">
              <a:extLst>
                <a:ext uri="{FF2B5EF4-FFF2-40B4-BE49-F238E27FC236}">
                  <a16:creationId xmlns:a16="http://schemas.microsoft.com/office/drawing/2014/main" id="{519CC123-2686-4B3D-98E5-B545AF57E548}"/>
                </a:ext>
              </a:extLst>
            </p:cNvPr>
            <p:cNvPicPr>
              <a:picLocks noChangeAspect="1"/>
            </p:cNvPicPr>
            <p:nvPr/>
          </p:nvPicPr>
          <p:blipFill>
            <a:blip r:embed="rId3"/>
            <a:stretch>
              <a:fillRect/>
            </a:stretch>
          </p:blipFill>
          <p:spPr>
            <a:xfrm>
              <a:off x="4572002" y="535707"/>
              <a:ext cx="4452037" cy="5730018"/>
            </a:xfrm>
            <a:prstGeom prst="rect">
              <a:avLst/>
            </a:prstGeom>
          </p:spPr>
        </p:pic>
      </p:grpSp>
      <p:sp>
        <p:nvSpPr>
          <p:cNvPr id="7" name="TextBox 6">
            <a:extLst>
              <a:ext uri="{FF2B5EF4-FFF2-40B4-BE49-F238E27FC236}">
                <a16:creationId xmlns:a16="http://schemas.microsoft.com/office/drawing/2014/main" id="{82B10633-338C-4F53-98F5-0346A8D308F8}"/>
              </a:ext>
            </a:extLst>
          </p:cNvPr>
          <p:cNvSpPr txBox="1"/>
          <p:nvPr/>
        </p:nvSpPr>
        <p:spPr>
          <a:xfrm>
            <a:off x="8365646" y="6006697"/>
            <a:ext cx="959758" cy="769441"/>
          </a:xfrm>
          <a:prstGeom prst="rect">
            <a:avLst/>
          </a:prstGeom>
          <a:noFill/>
        </p:spPr>
        <p:txBody>
          <a:bodyPr wrap="square" rtlCol="0">
            <a:spAutoFit/>
          </a:bodyPr>
          <a:lstStyle/>
          <a:p>
            <a:r>
              <a:rPr lang="en-US" sz="4400" dirty="0">
                <a:solidFill>
                  <a:schemeClr val="bg1"/>
                </a:solidFill>
              </a:rPr>
              <a:t>10</a:t>
            </a:r>
          </a:p>
        </p:txBody>
      </p:sp>
    </p:spTree>
    <p:extLst>
      <p:ext uri="{BB962C8B-B14F-4D97-AF65-F5344CB8AC3E}">
        <p14:creationId xmlns:p14="http://schemas.microsoft.com/office/powerpoint/2010/main" val="296311601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chemeClr val="accent4">
                <a:lumMod val="20000"/>
                <a:lumOff val="80000"/>
              </a:schemeClr>
            </a:gs>
            <a:gs pos="70000">
              <a:srgbClr val="82B3DF"/>
            </a:gs>
            <a:gs pos="0">
              <a:schemeClr val="accent1">
                <a:lumMod val="60000"/>
                <a:lumOff val="40000"/>
              </a:schemeClr>
            </a:gs>
            <a:gs pos="0">
              <a:schemeClr val="accent1">
                <a:lumMod val="0"/>
                <a:lumOff val="100000"/>
              </a:schemeClr>
            </a:gs>
            <a:gs pos="100000">
              <a:schemeClr val="accent1">
                <a:lumMod val="1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6F8CE6D-A374-4C56-A84B-EBFA12E1C64C}"/>
              </a:ext>
            </a:extLst>
          </p:cNvPr>
          <p:cNvPicPr>
            <a:picLocks noChangeAspect="1"/>
          </p:cNvPicPr>
          <p:nvPr/>
        </p:nvPicPr>
        <p:blipFill>
          <a:blip r:embed="rId2"/>
          <a:stretch>
            <a:fillRect/>
          </a:stretch>
        </p:blipFill>
        <p:spPr>
          <a:xfrm>
            <a:off x="141008" y="461671"/>
            <a:ext cx="4430992" cy="5708336"/>
          </a:xfrm>
          <a:prstGeom prst="rect">
            <a:avLst/>
          </a:prstGeom>
        </p:spPr>
      </p:pic>
      <p:pic>
        <p:nvPicPr>
          <p:cNvPr id="3" name="Picture 2">
            <a:extLst>
              <a:ext uri="{FF2B5EF4-FFF2-40B4-BE49-F238E27FC236}">
                <a16:creationId xmlns:a16="http://schemas.microsoft.com/office/drawing/2014/main" id="{73E4320A-B372-45CB-A40F-4FAA8571E9C5}"/>
              </a:ext>
            </a:extLst>
          </p:cNvPr>
          <p:cNvPicPr>
            <a:picLocks noChangeAspect="1"/>
          </p:cNvPicPr>
          <p:nvPr/>
        </p:nvPicPr>
        <p:blipFill>
          <a:blip r:embed="rId3"/>
          <a:stretch>
            <a:fillRect/>
          </a:stretch>
        </p:blipFill>
        <p:spPr>
          <a:xfrm>
            <a:off x="4595435" y="452890"/>
            <a:ext cx="4430992" cy="5717117"/>
          </a:xfrm>
          <a:prstGeom prst="rect">
            <a:avLst/>
          </a:prstGeom>
        </p:spPr>
      </p:pic>
      <p:sp>
        <p:nvSpPr>
          <p:cNvPr id="6" name="TextBox 5">
            <a:extLst>
              <a:ext uri="{FF2B5EF4-FFF2-40B4-BE49-F238E27FC236}">
                <a16:creationId xmlns:a16="http://schemas.microsoft.com/office/drawing/2014/main" id="{B390E83C-E5B8-464E-A662-88C3D7CD88DF}"/>
              </a:ext>
            </a:extLst>
          </p:cNvPr>
          <p:cNvSpPr txBox="1"/>
          <p:nvPr/>
        </p:nvSpPr>
        <p:spPr>
          <a:xfrm>
            <a:off x="8365646" y="6006697"/>
            <a:ext cx="959758" cy="769441"/>
          </a:xfrm>
          <a:prstGeom prst="rect">
            <a:avLst/>
          </a:prstGeom>
          <a:noFill/>
        </p:spPr>
        <p:txBody>
          <a:bodyPr wrap="square" rtlCol="0">
            <a:spAutoFit/>
          </a:bodyPr>
          <a:lstStyle/>
          <a:p>
            <a:r>
              <a:rPr lang="en-US" sz="4400" dirty="0">
                <a:solidFill>
                  <a:schemeClr val="bg1"/>
                </a:solidFill>
              </a:rPr>
              <a:t>11</a:t>
            </a:r>
          </a:p>
        </p:txBody>
      </p:sp>
    </p:spTree>
    <p:extLst>
      <p:ext uri="{BB962C8B-B14F-4D97-AF65-F5344CB8AC3E}">
        <p14:creationId xmlns:p14="http://schemas.microsoft.com/office/powerpoint/2010/main" val="312733858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chemeClr val="accent4">
                <a:lumMod val="20000"/>
                <a:lumOff val="80000"/>
              </a:schemeClr>
            </a:gs>
            <a:gs pos="70000">
              <a:srgbClr val="82B3DF"/>
            </a:gs>
            <a:gs pos="0">
              <a:schemeClr val="accent1">
                <a:lumMod val="60000"/>
                <a:lumOff val="40000"/>
              </a:schemeClr>
            </a:gs>
            <a:gs pos="0">
              <a:schemeClr val="accent1">
                <a:lumMod val="0"/>
                <a:lumOff val="100000"/>
              </a:schemeClr>
            </a:gs>
            <a:gs pos="100000">
              <a:schemeClr val="accent1">
                <a:lumMod val="1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6DF23A-2E2C-4B37-ADCF-7B0387CB5971}"/>
              </a:ext>
            </a:extLst>
          </p:cNvPr>
          <p:cNvPicPr>
            <a:picLocks noChangeAspect="1"/>
          </p:cNvPicPr>
          <p:nvPr/>
        </p:nvPicPr>
        <p:blipFill rotWithShape="1">
          <a:blip r:embed="rId2"/>
          <a:srcRect l="6136"/>
          <a:stretch/>
        </p:blipFill>
        <p:spPr>
          <a:xfrm>
            <a:off x="117578" y="1181521"/>
            <a:ext cx="3033057" cy="4303467"/>
          </a:xfrm>
          <a:prstGeom prst="rect">
            <a:avLst/>
          </a:prstGeom>
        </p:spPr>
      </p:pic>
      <p:pic>
        <p:nvPicPr>
          <p:cNvPr id="5" name="Picture 4">
            <a:extLst>
              <a:ext uri="{FF2B5EF4-FFF2-40B4-BE49-F238E27FC236}">
                <a16:creationId xmlns:a16="http://schemas.microsoft.com/office/drawing/2014/main" id="{033C0F6F-53B1-4B90-9694-329FC6CC558B}"/>
              </a:ext>
            </a:extLst>
          </p:cNvPr>
          <p:cNvPicPr>
            <a:picLocks noChangeAspect="1"/>
          </p:cNvPicPr>
          <p:nvPr/>
        </p:nvPicPr>
        <p:blipFill rotWithShape="1">
          <a:blip r:embed="rId3"/>
          <a:srcRect l="7756" r="4636"/>
          <a:stretch/>
        </p:blipFill>
        <p:spPr>
          <a:xfrm>
            <a:off x="3223085" y="1181520"/>
            <a:ext cx="2937848" cy="4303467"/>
          </a:xfrm>
          <a:prstGeom prst="rect">
            <a:avLst/>
          </a:prstGeom>
        </p:spPr>
      </p:pic>
      <p:pic>
        <p:nvPicPr>
          <p:cNvPr id="6" name="Picture 5">
            <a:extLst>
              <a:ext uri="{FF2B5EF4-FFF2-40B4-BE49-F238E27FC236}">
                <a16:creationId xmlns:a16="http://schemas.microsoft.com/office/drawing/2014/main" id="{4EE55DB1-937D-421D-BD4D-0D884C9230A1}"/>
              </a:ext>
            </a:extLst>
          </p:cNvPr>
          <p:cNvPicPr>
            <a:picLocks noChangeAspect="1"/>
          </p:cNvPicPr>
          <p:nvPr/>
        </p:nvPicPr>
        <p:blipFill rotWithShape="1">
          <a:blip r:embed="rId4"/>
          <a:srcRect l="8965" r="4983"/>
          <a:stretch/>
        </p:blipFill>
        <p:spPr>
          <a:xfrm>
            <a:off x="6233394" y="1181515"/>
            <a:ext cx="2827485" cy="4314120"/>
          </a:xfrm>
          <a:prstGeom prst="rect">
            <a:avLst/>
          </a:prstGeom>
        </p:spPr>
      </p:pic>
      <p:sp>
        <p:nvSpPr>
          <p:cNvPr id="8" name="TextBox 7">
            <a:extLst>
              <a:ext uri="{FF2B5EF4-FFF2-40B4-BE49-F238E27FC236}">
                <a16:creationId xmlns:a16="http://schemas.microsoft.com/office/drawing/2014/main" id="{DE90B10A-20D0-4838-B806-E859CA36AF05}"/>
              </a:ext>
            </a:extLst>
          </p:cNvPr>
          <p:cNvSpPr txBox="1"/>
          <p:nvPr/>
        </p:nvSpPr>
        <p:spPr>
          <a:xfrm>
            <a:off x="8365646" y="6006697"/>
            <a:ext cx="959758" cy="769441"/>
          </a:xfrm>
          <a:prstGeom prst="rect">
            <a:avLst/>
          </a:prstGeom>
          <a:noFill/>
        </p:spPr>
        <p:txBody>
          <a:bodyPr wrap="square" rtlCol="0">
            <a:spAutoFit/>
          </a:bodyPr>
          <a:lstStyle/>
          <a:p>
            <a:r>
              <a:rPr lang="en-US" sz="4400" dirty="0">
                <a:solidFill>
                  <a:schemeClr val="bg1"/>
                </a:solidFill>
              </a:rPr>
              <a:t>12</a:t>
            </a:r>
          </a:p>
        </p:txBody>
      </p:sp>
    </p:spTree>
    <p:extLst>
      <p:ext uri="{BB962C8B-B14F-4D97-AF65-F5344CB8AC3E}">
        <p14:creationId xmlns:p14="http://schemas.microsoft.com/office/powerpoint/2010/main" val="49789627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chemeClr val="accent4">
                <a:lumMod val="20000"/>
                <a:lumOff val="80000"/>
              </a:schemeClr>
            </a:gs>
            <a:gs pos="70000">
              <a:srgbClr val="82B3DF"/>
            </a:gs>
            <a:gs pos="0">
              <a:schemeClr val="accent1">
                <a:lumMod val="60000"/>
                <a:lumOff val="40000"/>
              </a:schemeClr>
            </a:gs>
            <a:gs pos="0">
              <a:schemeClr val="accent1">
                <a:lumMod val="0"/>
                <a:lumOff val="100000"/>
              </a:schemeClr>
            </a:gs>
            <a:gs pos="100000">
              <a:schemeClr val="accent1">
                <a:lumMod val="1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137E85E-0AE8-4D13-BE39-7A234E419524}"/>
              </a:ext>
            </a:extLst>
          </p:cNvPr>
          <p:cNvPicPr>
            <a:picLocks noChangeAspect="1"/>
          </p:cNvPicPr>
          <p:nvPr/>
        </p:nvPicPr>
        <p:blipFill>
          <a:blip r:embed="rId2"/>
          <a:stretch>
            <a:fillRect/>
          </a:stretch>
        </p:blipFill>
        <p:spPr>
          <a:xfrm>
            <a:off x="116253" y="462515"/>
            <a:ext cx="4455747" cy="5775552"/>
          </a:xfrm>
          <a:prstGeom prst="rect">
            <a:avLst/>
          </a:prstGeom>
        </p:spPr>
      </p:pic>
      <p:pic>
        <p:nvPicPr>
          <p:cNvPr id="5" name="Picture 4">
            <a:extLst>
              <a:ext uri="{FF2B5EF4-FFF2-40B4-BE49-F238E27FC236}">
                <a16:creationId xmlns:a16="http://schemas.microsoft.com/office/drawing/2014/main" id="{F24F91D4-19D2-4F5A-9B48-2306C7CC545B}"/>
              </a:ext>
            </a:extLst>
          </p:cNvPr>
          <p:cNvPicPr>
            <a:picLocks noChangeAspect="1"/>
          </p:cNvPicPr>
          <p:nvPr/>
        </p:nvPicPr>
        <p:blipFill>
          <a:blip r:embed="rId3"/>
          <a:stretch>
            <a:fillRect/>
          </a:stretch>
        </p:blipFill>
        <p:spPr>
          <a:xfrm>
            <a:off x="4625340" y="461671"/>
            <a:ext cx="4455747" cy="5776396"/>
          </a:xfrm>
          <a:prstGeom prst="rect">
            <a:avLst/>
          </a:prstGeom>
        </p:spPr>
      </p:pic>
      <p:sp>
        <p:nvSpPr>
          <p:cNvPr id="7" name="TextBox 6">
            <a:extLst>
              <a:ext uri="{FF2B5EF4-FFF2-40B4-BE49-F238E27FC236}">
                <a16:creationId xmlns:a16="http://schemas.microsoft.com/office/drawing/2014/main" id="{E0FF0524-2062-4C9C-8B03-A29B0041778A}"/>
              </a:ext>
            </a:extLst>
          </p:cNvPr>
          <p:cNvSpPr txBox="1"/>
          <p:nvPr/>
        </p:nvSpPr>
        <p:spPr>
          <a:xfrm>
            <a:off x="8374882" y="6088559"/>
            <a:ext cx="959758" cy="769441"/>
          </a:xfrm>
          <a:prstGeom prst="rect">
            <a:avLst/>
          </a:prstGeom>
          <a:noFill/>
        </p:spPr>
        <p:txBody>
          <a:bodyPr wrap="square" rtlCol="0">
            <a:spAutoFit/>
          </a:bodyPr>
          <a:lstStyle/>
          <a:p>
            <a:r>
              <a:rPr lang="en-US" sz="4400" dirty="0">
                <a:solidFill>
                  <a:schemeClr val="bg1"/>
                </a:solidFill>
              </a:rPr>
              <a:t>13</a:t>
            </a:r>
          </a:p>
        </p:txBody>
      </p:sp>
    </p:spTree>
    <p:extLst>
      <p:ext uri="{BB962C8B-B14F-4D97-AF65-F5344CB8AC3E}">
        <p14:creationId xmlns:p14="http://schemas.microsoft.com/office/powerpoint/2010/main" val="164806543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chemeClr val="accent4">
                <a:lumMod val="20000"/>
                <a:lumOff val="80000"/>
              </a:schemeClr>
            </a:gs>
            <a:gs pos="70000">
              <a:srgbClr val="82B3DF"/>
            </a:gs>
            <a:gs pos="0">
              <a:schemeClr val="accent1">
                <a:lumMod val="60000"/>
                <a:lumOff val="40000"/>
              </a:schemeClr>
            </a:gs>
            <a:gs pos="0">
              <a:schemeClr val="accent1">
                <a:lumMod val="0"/>
                <a:lumOff val="100000"/>
              </a:schemeClr>
            </a:gs>
            <a:gs pos="100000">
              <a:schemeClr val="accent1">
                <a:lumMod val="1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45F85DF-6CF0-402F-B6C5-D9F0D9621190}"/>
              </a:ext>
            </a:extLst>
          </p:cNvPr>
          <p:cNvPicPr>
            <a:picLocks noChangeAspect="1"/>
          </p:cNvPicPr>
          <p:nvPr/>
        </p:nvPicPr>
        <p:blipFill>
          <a:blip r:embed="rId2"/>
          <a:stretch>
            <a:fillRect/>
          </a:stretch>
        </p:blipFill>
        <p:spPr>
          <a:xfrm>
            <a:off x="117573" y="461671"/>
            <a:ext cx="4402953" cy="5707390"/>
          </a:xfrm>
          <a:prstGeom prst="rect">
            <a:avLst/>
          </a:prstGeom>
        </p:spPr>
      </p:pic>
      <p:pic>
        <p:nvPicPr>
          <p:cNvPr id="3" name="Picture 2">
            <a:extLst>
              <a:ext uri="{FF2B5EF4-FFF2-40B4-BE49-F238E27FC236}">
                <a16:creationId xmlns:a16="http://schemas.microsoft.com/office/drawing/2014/main" id="{927E814B-DE5F-4AB8-9C8A-81D1635ED596}"/>
              </a:ext>
            </a:extLst>
          </p:cNvPr>
          <p:cNvPicPr>
            <a:picLocks noChangeAspect="1"/>
          </p:cNvPicPr>
          <p:nvPr/>
        </p:nvPicPr>
        <p:blipFill>
          <a:blip r:embed="rId3"/>
          <a:stretch>
            <a:fillRect/>
          </a:stretch>
        </p:blipFill>
        <p:spPr>
          <a:xfrm>
            <a:off x="4627206" y="461671"/>
            <a:ext cx="4402953" cy="5707390"/>
          </a:xfrm>
          <a:prstGeom prst="rect">
            <a:avLst/>
          </a:prstGeom>
        </p:spPr>
      </p:pic>
      <p:sp>
        <p:nvSpPr>
          <p:cNvPr id="6" name="TextBox 5">
            <a:extLst>
              <a:ext uri="{FF2B5EF4-FFF2-40B4-BE49-F238E27FC236}">
                <a16:creationId xmlns:a16="http://schemas.microsoft.com/office/drawing/2014/main" id="{2C151205-977A-4EB2-86AF-48CEC9A101B5}"/>
              </a:ext>
            </a:extLst>
          </p:cNvPr>
          <p:cNvSpPr txBox="1"/>
          <p:nvPr/>
        </p:nvSpPr>
        <p:spPr>
          <a:xfrm>
            <a:off x="8365646" y="6006697"/>
            <a:ext cx="959758" cy="769441"/>
          </a:xfrm>
          <a:prstGeom prst="rect">
            <a:avLst/>
          </a:prstGeom>
          <a:noFill/>
        </p:spPr>
        <p:txBody>
          <a:bodyPr wrap="square" rtlCol="0">
            <a:spAutoFit/>
          </a:bodyPr>
          <a:lstStyle/>
          <a:p>
            <a:r>
              <a:rPr lang="en-US" sz="4400" dirty="0">
                <a:solidFill>
                  <a:schemeClr val="bg1"/>
                </a:solidFill>
              </a:rPr>
              <a:t>14</a:t>
            </a:r>
          </a:p>
        </p:txBody>
      </p:sp>
    </p:spTree>
    <p:extLst>
      <p:ext uri="{BB962C8B-B14F-4D97-AF65-F5344CB8AC3E}">
        <p14:creationId xmlns:p14="http://schemas.microsoft.com/office/powerpoint/2010/main" val="309920461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chemeClr val="accent4">
                <a:lumMod val="20000"/>
                <a:lumOff val="80000"/>
              </a:schemeClr>
            </a:gs>
            <a:gs pos="70000">
              <a:srgbClr val="82B3DF"/>
            </a:gs>
            <a:gs pos="0">
              <a:schemeClr val="accent1">
                <a:lumMod val="60000"/>
                <a:lumOff val="40000"/>
              </a:schemeClr>
            </a:gs>
            <a:gs pos="0">
              <a:schemeClr val="accent1">
                <a:lumMod val="0"/>
                <a:lumOff val="100000"/>
              </a:schemeClr>
            </a:gs>
            <a:gs pos="100000">
              <a:schemeClr val="accent1">
                <a:lumMod val="1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50AF90C-B27E-4F50-800F-BDDADF7E4539}"/>
              </a:ext>
            </a:extLst>
          </p:cNvPr>
          <p:cNvPicPr>
            <a:picLocks noChangeAspect="1"/>
          </p:cNvPicPr>
          <p:nvPr/>
        </p:nvPicPr>
        <p:blipFill>
          <a:blip r:embed="rId2"/>
          <a:stretch>
            <a:fillRect/>
          </a:stretch>
        </p:blipFill>
        <p:spPr>
          <a:xfrm>
            <a:off x="2117368" y="417951"/>
            <a:ext cx="4778433" cy="6195291"/>
          </a:xfrm>
          <a:prstGeom prst="rect">
            <a:avLst/>
          </a:prstGeom>
        </p:spPr>
      </p:pic>
      <p:sp>
        <p:nvSpPr>
          <p:cNvPr id="6" name="TextBox 5">
            <a:extLst>
              <a:ext uri="{FF2B5EF4-FFF2-40B4-BE49-F238E27FC236}">
                <a16:creationId xmlns:a16="http://schemas.microsoft.com/office/drawing/2014/main" id="{F8922550-F9CF-4156-A86D-96740D187939}"/>
              </a:ext>
            </a:extLst>
          </p:cNvPr>
          <p:cNvSpPr txBox="1"/>
          <p:nvPr/>
        </p:nvSpPr>
        <p:spPr>
          <a:xfrm>
            <a:off x="8365646" y="6006697"/>
            <a:ext cx="959758" cy="769441"/>
          </a:xfrm>
          <a:prstGeom prst="rect">
            <a:avLst/>
          </a:prstGeom>
          <a:noFill/>
        </p:spPr>
        <p:txBody>
          <a:bodyPr wrap="square" rtlCol="0">
            <a:spAutoFit/>
          </a:bodyPr>
          <a:lstStyle/>
          <a:p>
            <a:r>
              <a:rPr lang="en-US" sz="4400" dirty="0">
                <a:solidFill>
                  <a:schemeClr val="bg1"/>
                </a:solidFill>
              </a:rPr>
              <a:t>15</a:t>
            </a:r>
          </a:p>
        </p:txBody>
      </p:sp>
    </p:spTree>
    <p:extLst>
      <p:ext uri="{BB962C8B-B14F-4D97-AF65-F5344CB8AC3E}">
        <p14:creationId xmlns:p14="http://schemas.microsoft.com/office/powerpoint/2010/main" val="334072235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chemeClr val="accent4">
                <a:lumMod val="20000"/>
                <a:lumOff val="80000"/>
              </a:schemeClr>
            </a:gs>
            <a:gs pos="70000">
              <a:srgbClr val="82B3DF"/>
            </a:gs>
            <a:gs pos="0">
              <a:schemeClr val="accent1">
                <a:lumMod val="60000"/>
                <a:lumOff val="40000"/>
              </a:schemeClr>
            </a:gs>
            <a:gs pos="0">
              <a:schemeClr val="accent1">
                <a:lumMod val="0"/>
                <a:lumOff val="100000"/>
              </a:schemeClr>
            </a:gs>
            <a:gs pos="100000">
              <a:schemeClr val="accent1">
                <a:lumMod val="1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BEF7F86-539E-4ABE-B4A1-BAC27139537E}"/>
              </a:ext>
            </a:extLst>
          </p:cNvPr>
          <p:cNvPicPr>
            <a:picLocks noChangeAspect="1"/>
          </p:cNvPicPr>
          <p:nvPr/>
        </p:nvPicPr>
        <p:blipFill>
          <a:blip r:embed="rId2"/>
          <a:stretch>
            <a:fillRect/>
          </a:stretch>
        </p:blipFill>
        <p:spPr>
          <a:xfrm>
            <a:off x="1935450" y="164319"/>
            <a:ext cx="5038011" cy="6529362"/>
          </a:xfrm>
          <a:prstGeom prst="rect">
            <a:avLst/>
          </a:prstGeom>
        </p:spPr>
      </p:pic>
      <p:sp>
        <p:nvSpPr>
          <p:cNvPr id="5" name="TextBox 4">
            <a:extLst>
              <a:ext uri="{FF2B5EF4-FFF2-40B4-BE49-F238E27FC236}">
                <a16:creationId xmlns:a16="http://schemas.microsoft.com/office/drawing/2014/main" id="{9D54AD7F-EC4F-4F48-9BA0-72A515304DB6}"/>
              </a:ext>
            </a:extLst>
          </p:cNvPr>
          <p:cNvSpPr txBox="1"/>
          <p:nvPr/>
        </p:nvSpPr>
        <p:spPr>
          <a:xfrm>
            <a:off x="8365646" y="6006697"/>
            <a:ext cx="959758" cy="769441"/>
          </a:xfrm>
          <a:prstGeom prst="rect">
            <a:avLst/>
          </a:prstGeom>
          <a:noFill/>
        </p:spPr>
        <p:txBody>
          <a:bodyPr wrap="square" rtlCol="0">
            <a:spAutoFit/>
          </a:bodyPr>
          <a:lstStyle/>
          <a:p>
            <a:r>
              <a:rPr lang="en-US" sz="4400" dirty="0">
                <a:solidFill>
                  <a:schemeClr val="bg1"/>
                </a:solidFill>
              </a:rPr>
              <a:t>16</a:t>
            </a:r>
          </a:p>
        </p:txBody>
      </p:sp>
    </p:spTree>
    <p:extLst>
      <p:ext uri="{BB962C8B-B14F-4D97-AF65-F5344CB8AC3E}">
        <p14:creationId xmlns:p14="http://schemas.microsoft.com/office/powerpoint/2010/main" val="387241629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chemeClr val="accent4">
                <a:lumMod val="20000"/>
                <a:lumOff val="80000"/>
              </a:schemeClr>
            </a:gs>
            <a:gs pos="70000">
              <a:srgbClr val="82B3DF"/>
            </a:gs>
            <a:gs pos="0">
              <a:schemeClr val="accent1">
                <a:lumMod val="60000"/>
                <a:lumOff val="40000"/>
              </a:schemeClr>
            </a:gs>
            <a:gs pos="0">
              <a:schemeClr val="accent1">
                <a:lumMod val="0"/>
                <a:lumOff val="100000"/>
              </a:schemeClr>
            </a:gs>
            <a:gs pos="100000">
              <a:schemeClr val="accent1">
                <a:lumMod val="1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4910E33-83DF-41AE-B3B1-7F0FC35CC979}"/>
              </a:ext>
            </a:extLst>
          </p:cNvPr>
          <p:cNvPicPr>
            <a:picLocks noChangeAspect="1"/>
          </p:cNvPicPr>
          <p:nvPr/>
        </p:nvPicPr>
        <p:blipFill>
          <a:blip r:embed="rId2"/>
          <a:stretch>
            <a:fillRect/>
          </a:stretch>
        </p:blipFill>
        <p:spPr>
          <a:xfrm>
            <a:off x="228055" y="360071"/>
            <a:ext cx="4182614" cy="5758038"/>
          </a:xfrm>
          <a:prstGeom prst="rect">
            <a:avLst/>
          </a:prstGeom>
        </p:spPr>
      </p:pic>
      <p:pic>
        <p:nvPicPr>
          <p:cNvPr id="5" name="Picture 4">
            <a:extLst>
              <a:ext uri="{FF2B5EF4-FFF2-40B4-BE49-F238E27FC236}">
                <a16:creationId xmlns:a16="http://schemas.microsoft.com/office/drawing/2014/main" id="{2E34B6AE-2494-419D-BC10-4C5C868F3D20}"/>
              </a:ext>
            </a:extLst>
          </p:cNvPr>
          <p:cNvPicPr>
            <a:picLocks noChangeAspect="1"/>
          </p:cNvPicPr>
          <p:nvPr/>
        </p:nvPicPr>
        <p:blipFill>
          <a:blip r:embed="rId3"/>
          <a:stretch>
            <a:fillRect/>
          </a:stretch>
        </p:blipFill>
        <p:spPr>
          <a:xfrm>
            <a:off x="4657973" y="360071"/>
            <a:ext cx="4257972" cy="5758038"/>
          </a:xfrm>
          <a:prstGeom prst="rect">
            <a:avLst/>
          </a:prstGeom>
        </p:spPr>
      </p:pic>
      <p:sp>
        <p:nvSpPr>
          <p:cNvPr id="7" name="TextBox 6">
            <a:extLst>
              <a:ext uri="{FF2B5EF4-FFF2-40B4-BE49-F238E27FC236}">
                <a16:creationId xmlns:a16="http://schemas.microsoft.com/office/drawing/2014/main" id="{D9ED1668-0991-4151-B1B7-5432BB67D460}"/>
              </a:ext>
            </a:extLst>
          </p:cNvPr>
          <p:cNvSpPr txBox="1"/>
          <p:nvPr/>
        </p:nvSpPr>
        <p:spPr>
          <a:xfrm>
            <a:off x="8365646" y="6006697"/>
            <a:ext cx="959758" cy="769441"/>
          </a:xfrm>
          <a:prstGeom prst="rect">
            <a:avLst/>
          </a:prstGeom>
          <a:noFill/>
        </p:spPr>
        <p:txBody>
          <a:bodyPr wrap="square" rtlCol="0">
            <a:spAutoFit/>
          </a:bodyPr>
          <a:lstStyle/>
          <a:p>
            <a:r>
              <a:rPr lang="en-US" sz="4400" dirty="0">
                <a:solidFill>
                  <a:schemeClr val="bg1"/>
                </a:solidFill>
              </a:rPr>
              <a:t>17</a:t>
            </a:r>
          </a:p>
        </p:txBody>
      </p:sp>
    </p:spTree>
    <p:extLst>
      <p:ext uri="{BB962C8B-B14F-4D97-AF65-F5344CB8AC3E}">
        <p14:creationId xmlns:p14="http://schemas.microsoft.com/office/powerpoint/2010/main" val="43543822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chemeClr val="accent4">
                <a:lumMod val="20000"/>
                <a:lumOff val="80000"/>
              </a:schemeClr>
            </a:gs>
            <a:gs pos="70000">
              <a:srgbClr val="82B3DF"/>
            </a:gs>
            <a:gs pos="0">
              <a:schemeClr val="accent1">
                <a:lumMod val="60000"/>
                <a:lumOff val="40000"/>
              </a:schemeClr>
            </a:gs>
            <a:gs pos="0">
              <a:schemeClr val="accent1">
                <a:lumMod val="0"/>
                <a:lumOff val="100000"/>
              </a:schemeClr>
            </a:gs>
            <a:gs pos="100000">
              <a:schemeClr val="accent1">
                <a:lumMod val="1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97456" y="1573267"/>
            <a:ext cx="7947833" cy="824799"/>
          </a:xfrm>
        </p:spPr>
        <p:txBody>
          <a:bodyPr>
            <a:noAutofit/>
          </a:bodyPr>
          <a:lstStyle/>
          <a:p>
            <a:r>
              <a:rPr lang="en-US" sz="3600" b="1" dirty="0">
                <a:solidFill>
                  <a:srgbClr val="002060"/>
                </a:solidFill>
                <a:latin typeface="Tahoma" panose="020B0604030504040204" pitchFamily="34" charset="0"/>
                <a:ea typeface="Tahoma" panose="020B0604030504040204" pitchFamily="34" charset="0"/>
                <a:cs typeface="Tahoma" panose="020B0604030504040204" pitchFamily="34" charset="0"/>
              </a:rPr>
              <a:t>Local Bankruptcy Court COVID-19 General Orders, Chapter 13 Plan Amendments, and Mortgage Modification Mediation</a:t>
            </a:r>
          </a:p>
        </p:txBody>
      </p:sp>
      <p:sp>
        <p:nvSpPr>
          <p:cNvPr id="5" name="TextBox 4">
            <a:extLst>
              <a:ext uri="{FF2B5EF4-FFF2-40B4-BE49-F238E27FC236}">
                <a16:creationId xmlns:a16="http://schemas.microsoft.com/office/drawing/2014/main" id="{C965298B-3AA5-4584-93F5-E3904F6FFFCA}"/>
              </a:ext>
            </a:extLst>
          </p:cNvPr>
          <p:cNvSpPr txBox="1"/>
          <p:nvPr/>
        </p:nvSpPr>
        <p:spPr>
          <a:xfrm>
            <a:off x="465802" y="2581938"/>
            <a:ext cx="8211128" cy="1200329"/>
          </a:xfrm>
          <a:prstGeom prst="rect">
            <a:avLst/>
          </a:prstGeom>
          <a:noFill/>
        </p:spPr>
        <p:txBody>
          <a:bodyPr wrap="square" rtlCol="0">
            <a:spAutoFit/>
          </a:bodyPr>
          <a:lstStyle/>
          <a:p>
            <a:pPr algn="ctr">
              <a:defRPr/>
            </a:pPr>
            <a:r>
              <a:rPr lang="en-US" sz="2000" b="1" dirty="0">
                <a:solidFill>
                  <a:prstClr val="black"/>
                </a:solidFill>
                <a:latin typeface="Calibri" panose="020F0502020204030204"/>
              </a:rPr>
              <a:t>Presented by </a:t>
            </a:r>
          </a:p>
          <a:p>
            <a:pPr algn="ctr">
              <a:defRPr/>
            </a:pPr>
            <a:endParaRPr lang="en-US" sz="1200" b="1" dirty="0">
              <a:solidFill>
                <a:prstClr val="black"/>
              </a:solidFill>
              <a:latin typeface="Calibri" panose="020F0502020204030204"/>
            </a:endParaRPr>
          </a:p>
          <a:p>
            <a:pPr algn="ctr">
              <a:defRPr/>
            </a:pPr>
            <a:r>
              <a:rPr lang="en-US" sz="2000" b="1" dirty="0">
                <a:solidFill>
                  <a:prstClr val="black"/>
                </a:solidFill>
                <a:latin typeface="Calibri" panose="020F0502020204030204"/>
              </a:rPr>
              <a:t>The Honorable Guy R. Humphrey, United States Bankruptcy Court</a:t>
            </a:r>
          </a:p>
          <a:p>
            <a:pPr algn="ctr">
              <a:defRPr/>
            </a:pPr>
            <a:r>
              <a:rPr lang="en-US" sz="2000" b="1" dirty="0">
                <a:solidFill>
                  <a:prstClr val="black"/>
                </a:solidFill>
                <a:latin typeface="Calibri" panose="020F0502020204030204"/>
              </a:rPr>
              <a:t>The Honorable Beth A. Buchanan, United States Bankruptcy Court</a:t>
            </a:r>
          </a:p>
        </p:txBody>
      </p:sp>
      <p:grpSp>
        <p:nvGrpSpPr>
          <p:cNvPr id="3" name="Group 2">
            <a:extLst>
              <a:ext uri="{FF2B5EF4-FFF2-40B4-BE49-F238E27FC236}">
                <a16:creationId xmlns:a16="http://schemas.microsoft.com/office/drawing/2014/main" id="{1C81767E-89E6-467C-ACFB-B554F886BA17}"/>
              </a:ext>
            </a:extLst>
          </p:cNvPr>
          <p:cNvGrpSpPr/>
          <p:nvPr/>
        </p:nvGrpSpPr>
        <p:grpSpPr>
          <a:xfrm>
            <a:off x="4728384" y="3914149"/>
            <a:ext cx="3383504" cy="2741167"/>
            <a:chOff x="5896807" y="4302559"/>
            <a:chExt cx="2933156" cy="2416587"/>
          </a:xfrm>
        </p:grpSpPr>
        <p:pic>
          <p:nvPicPr>
            <p:cNvPr id="6" name="Picture 5">
              <a:extLst>
                <a:ext uri="{FF2B5EF4-FFF2-40B4-BE49-F238E27FC236}">
                  <a16:creationId xmlns:a16="http://schemas.microsoft.com/office/drawing/2014/main" id="{A52D9D9D-1C3B-4AD9-8C79-580675FBFF4E}"/>
                </a:ext>
              </a:extLst>
            </p:cNvPr>
            <p:cNvPicPr>
              <a:picLocks noChangeAspect="1"/>
            </p:cNvPicPr>
            <p:nvPr/>
          </p:nvPicPr>
          <p:blipFill rotWithShape="1">
            <a:blip r:embed="rId3">
              <a:extLst>
                <a:ext uri="{28A0092B-C50C-407E-A947-70E740481C1C}">
                  <a14:useLocalDpi xmlns:a14="http://schemas.microsoft.com/office/drawing/2010/main" val="0"/>
                </a:ext>
              </a:extLst>
            </a:blip>
            <a:srcRect b="22202"/>
            <a:stretch/>
          </p:blipFill>
          <p:spPr>
            <a:xfrm>
              <a:off x="5896807" y="4302559"/>
              <a:ext cx="2933156" cy="24165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BF736F94-21DE-413E-8AEE-94A3030F0507}"/>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984400" y="5014283"/>
              <a:ext cx="447811" cy="250276"/>
            </a:xfrm>
            <a:prstGeom prst="rect">
              <a:avLst/>
            </a:prstGeom>
          </p:spPr>
        </p:pic>
      </p:grpSp>
      <p:graphicFrame>
        <p:nvGraphicFramePr>
          <p:cNvPr id="9" name="Object 8">
            <a:hlinkClick r:id="" action="ppaction://ole?verb=0"/>
            <a:extLst>
              <a:ext uri="{FF2B5EF4-FFF2-40B4-BE49-F238E27FC236}">
                <a16:creationId xmlns:a16="http://schemas.microsoft.com/office/drawing/2014/main" id="{398F0B4D-D331-4B31-80C3-2972A546DE3E}"/>
              </a:ext>
            </a:extLst>
          </p:cNvPr>
          <p:cNvGraphicFramePr>
            <a:graphicFrameLocks noChangeAspect="1"/>
          </p:cNvGraphicFramePr>
          <p:nvPr>
            <p:extLst>
              <p:ext uri="{D42A27DB-BD31-4B8C-83A1-F6EECF244321}">
                <p14:modId xmlns:p14="http://schemas.microsoft.com/office/powerpoint/2010/main" val="3338948820"/>
              </p:ext>
            </p:extLst>
          </p:nvPr>
        </p:nvGraphicFramePr>
        <p:xfrm>
          <a:off x="318020" y="4062172"/>
          <a:ext cx="1889471" cy="2445122"/>
        </p:xfrm>
        <a:graphic>
          <a:graphicData uri="http://schemas.openxmlformats.org/presentationml/2006/ole">
            <mc:AlternateContent xmlns:mc="http://schemas.openxmlformats.org/markup-compatibility/2006">
              <mc:Choice xmlns:v="urn:schemas-microsoft-com:vml" Requires="v">
                <p:oleObj spid="_x0000_s2095" name="Acrobat Document" r:id="rId6" imgW="4663332" imgH="6034944" progId="Acrobat.Document.11">
                  <p:embed/>
                </p:oleObj>
              </mc:Choice>
              <mc:Fallback>
                <p:oleObj name="Acrobat Document" r:id="rId6" imgW="4663332" imgH="6034944" progId="Acrobat.Document.11">
                  <p:embed/>
                  <p:pic>
                    <p:nvPicPr>
                      <p:cNvPr id="10" name="Object 9">
                        <a:hlinkClick r:id="" action="ppaction://ole?verb=0"/>
                        <a:extLst>
                          <a:ext uri="{FF2B5EF4-FFF2-40B4-BE49-F238E27FC236}">
                            <a16:creationId xmlns:a16="http://schemas.microsoft.com/office/drawing/2014/main" id="{B13E9C66-2C9E-4D17-B8E7-912ADEBFC2FA}"/>
                          </a:ext>
                        </a:extLst>
                      </p:cNvPr>
                      <p:cNvPicPr/>
                      <p:nvPr/>
                    </p:nvPicPr>
                    <p:blipFill>
                      <a:blip r:embed="rId7"/>
                      <a:stretch>
                        <a:fillRect/>
                      </a:stretch>
                    </p:blipFill>
                    <p:spPr>
                      <a:xfrm>
                        <a:off x="318020" y="4062172"/>
                        <a:ext cx="1889471" cy="2445122"/>
                      </a:xfrm>
                      <a:prstGeom prst="rect">
                        <a:avLst/>
                      </a:prstGeom>
                    </p:spPr>
                  </p:pic>
                </p:oleObj>
              </mc:Fallback>
            </mc:AlternateContent>
          </a:graphicData>
        </a:graphic>
      </p:graphicFrame>
      <p:graphicFrame>
        <p:nvGraphicFramePr>
          <p:cNvPr id="11" name="Object 10">
            <a:hlinkClick r:id="" action="ppaction://ole?verb=0"/>
            <a:extLst>
              <a:ext uri="{FF2B5EF4-FFF2-40B4-BE49-F238E27FC236}">
                <a16:creationId xmlns:a16="http://schemas.microsoft.com/office/drawing/2014/main" id="{0D25455F-2FA6-46B6-8528-174617EE43B0}"/>
              </a:ext>
            </a:extLst>
          </p:cNvPr>
          <p:cNvGraphicFramePr>
            <a:graphicFrameLocks noChangeAspect="1"/>
          </p:cNvGraphicFramePr>
          <p:nvPr>
            <p:extLst>
              <p:ext uri="{D42A27DB-BD31-4B8C-83A1-F6EECF244321}">
                <p14:modId xmlns:p14="http://schemas.microsoft.com/office/powerpoint/2010/main" val="732166799"/>
              </p:ext>
            </p:extLst>
          </p:nvPr>
        </p:nvGraphicFramePr>
        <p:xfrm>
          <a:off x="2371489" y="4062172"/>
          <a:ext cx="1889471" cy="2445122"/>
        </p:xfrm>
        <a:graphic>
          <a:graphicData uri="http://schemas.openxmlformats.org/presentationml/2006/ole">
            <mc:AlternateContent xmlns:mc="http://schemas.openxmlformats.org/markup-compatibility/2006">
              <mc:Choice xmlns:v="urn:schemas-microsoft-com:vml" Requires="v">
                <p:oleObj spid="_x0000_s2096" name="Acrobat Document" r:id="rId8" imgW="4663332" imgH="6034944" progId="Acrobat.Document.11">
                  <p:embed/>
                </p:oleObj>
              </mc:Choice>
              <mc:Fallback>
                <p:oleObj name="Acrobat Document" r:id="rId8" imgW="4663332" imgH="6034944" progId="Acrobat.Document.11">
                  <p:embed/>
                  <p:pic>
                    <p:nvPicPr>
                      <p:cNvPr id="0" name=""/>
                      <p:cNvPicPr/>
                      <p:nvPr/>
                    </p:nvPicPr>
                    <p:blipFill>
                      <a:blip r:embed="rId9"/>
                      <a:stretch>
                        <a:fillRect/>
                      </a:stretch>
                    </p:blipFill>
                    <p:spPr>
                      <a:xfrm>
                        <a:off x="2371489" y="4062172"/>
                        <a:ext cx="1889471" cy="2445122"/>
                      </a:xfrm>
                      <a:prstGeom prst="rect">
                        <a:avLst/>
                      </a:prstGeom>
                    </p:spPr>
                  </p:pic>
                </p:oleObj>
              </mc:Fallback>
            </mc:AlternateContent>
          </a:graphicData>
        </a:graphic>
      </p:graphicFrame>
      <p:sp>
        <p:nvSpPr>
          <p:cNvPr id="10" name="TextBox 9">
            <a:extLst>
              <a:ext uri="{FF2B5EF4-FFF2-40B4-BE49-F238E27FC236}">
                <a16:creationId xmlns:a16="http://schemas.microsoft.com/office/drawing/2014/main" id="{0B9AE1F6-2575-49A8-B2B3-56FD0C13CACE}"/>
              </a:ext>
            </a:extLst>
          </p:cNvPr>
          <p:cNvSpPr txBox="1"/>
          <p:nvPr/>
        </p:nvSpPr>
        <p:spPr>
          <a:xfrm>
            <a:off x="8365646" y="6006697"/>
            <a:ext cx="959758" cy="769441"/>
          </a:xfrm>
          <a:prstGeom prst="rect">
            <a:avLst/>
          </a:prstGeom>
          <a:noFill/>
        </p:spPr>
        <p:txBody>
          <a:bodyPr wrap="square" rtlCol="0">
            <a:spAutoFit/>
          </a:bodyPr>
          <a:lstStyle/>
          <a:p>
            <a:r>
              <a:rPr lang="en-US" sz="4400" dirty="0">
                <a:solidFill>
                  <a:schemeClr val="bg1"/>
                </a:solidFill>
              </a:rPr>
              <a:t>18</a:t>
            </a:r>
          </a:p>
        </p:txBody>
      </p:sp>
    </p:spTree>
    <p:extLst>
      <p:ext uri="{BB962C8B-B14F-4D97-AF65-F5344CB8AC3E}">
        <p14:creationId xmlns:p14="http://schemas.microsoft.com/office/powerpoint/2010/main" val="411199316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chemeClr val="accent4">
                <a:lumMod val="20000"/>
                <a:lumOff val="80000"/>
              </a:schemeClr>
            </a:gs>
            <a:gs pos="70000">
              <a:srgbClr val="82B3DF"/>
            </a:gs>
            <a:gs pos="0">
              <a:schemeClr val="accent1">
                <a:lumMod val="60000"/>
                <a:lumOff val="40000"/>
              </a:schemeClr>
            </a:gs>
            <a:gs pos="0">
              <a:schemeClr val="accent1">
                <a:lumMod val="0"/>
                <a:lumOff val="100000"/>
              </a:schemeClr>
            </a:gs>
            <a:gs pos="100000">
              <a:schemeClr val="accent1">
                <a:lumMod val="1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66441" y="702127"/>
            <a:ext cx="8211127" cy="824799"/>
          </a:xfrm>
        </p:spPr>
        <p:txBody>
          <a:bodyPr>
            <a:noAutofit/>
          </a:bodyPr>
          <a:lstStyle/>
          <a:p>
            <a:r>
              <a:rPr lang="en-US" sz="4000" b="1" dirty="0">
                <a:solidFill>
                  <a:srgbClr val="002060"/>
                </a:solidFill>
                <a:latin typeface="Tahoma" panose="020B0604030504040204" pitchFamily="34" charset="0"/>
                <a:ea typeface="Tahoma" panose="020B0604030504040204" pitchFamily="34" charset="0"/>
                <a:cs typeface="Tahoma" panose="020B0604030504040204" pitchFamily="34" charset="0"/>
              </a:rPr>
              <a:t>Chapter 13 Trustee Procedures in the COVID-19 Era</a:t>
            </a:r>
          </a:p>
        </p:txBody>
      </p:sp>
      <p:sp>
        <p:nvSpPr>
          <p:cNvPr id="5" name="TextBox 4">
            <a:extLst>
              <a:ext uri="{FF2B5EF4-FFF2-40B4-BE49-F238E27FC236}">
                <a16:creationId xmlns:a16="http://schemas.microsoft.com/office/drawing/2014/main" id="{C965298B-3AA5-4584-93F5-E3904F6FFFCA}"/>
              </a:ext>
            </a:extLst>
          </p:cNvPr>
          <p:cNvSpPr txBox="1"/>
          <p:nvPr/>
        </p:nvSpPr>
        <p:spPr>
          <a:xfrm>
            <a:off x="466434" y="1821014"/>
            <a:ext cx="8211128" cy="1323439"/>
          </a:xfrm>
          <a:prstGeom prst="rect">
            <a:avLst/>
          </a:prstGeom>
          <a:noFill/>
        </p:spPr>
        <p:txBody>
          <a:bodyPr wrap="square" rtlCol="0">
            <a:spAutoFit/>
          </a:bodyPr>
          <a:lstStyle/>
          <a:p>
            <a:pPr algn="ctr">
              <a:defRPr/>
            </a:pPr>
            <a:r>
              <a:rPr lang="en-US" sz="2000" b="1" dirty="0">
                <a:solidFill>
                  <a:prstClr val="black"/>
                </a:solidFill>
                <a:latin typeface="Calibri" panose="020F0502020204030204"/>
              </a:rPr>
              <a:t>Presented by </a:t>
            </a:r>
          </a:p>
          <a:p>
            <a:pPr algn="ctr">
              <a:defRPr/>
            </a:pPr>
            <a:endParaRPr lang="en-US" sz="2000" b="1" dirty="0">
              <a:solidFill>
                <a:prstClr val="black"/>
              </a:solidFill>
              <a:latin typeface="Calibri" panose="020F0502020204030204"/>
            </a:endParaRPr>
          </a:p>
          <a:p>
            <a:pPr algn="ctr"/>
            <a:r>
              <a:rPr lang="en-US" sz="2000" b="1" dirty="0"/>
              <a:t>John G. </a:t>
            </a:r>
            <a:r>
              <a:rPr lang="en-US" sz="2000" b="1" dirty="0" err="1"/>
              <a:t>Jansing</a:t>
            </a:r>
            <a:r>
              <a:rPr lang="en-US" sz="2000" b="1" dirty="0"/>
              <a:t>, Dayton Chapter 13 Trustee in Dayton</a:t>
            </a:r>
          </a:p>
          <a:p>
            <a:pPr algn="ctr"/>
            <a:r>
              <a:rPr lang="en-US" sz="2000" b="1" dirty="0"/>
              <a:t>Scott G. Stout, Attorney to the Dayton Chapter 13 Trustee</a:t>
            </a:r>
          </a:p>
        </p:txBody>
      </p:sp>
      <p:grpSp>
        <p:nvGrpSpPr>
          <p:cNvPr id="3" name="Group 2">
            <a:extLst>
              <a:ext uri="{FF2B5EF4-FFF2-40B4-BE49-F238E27FC236}">
                <a16:creationId xmlns:a16="http://schemas.microsoft.com/office/drawing/2014/main" id="{FF719756-8F76-4D10-AC22-A0F4083250EE}"/>
              </a:ext>
            </a:extLst>
          </p:cNvPr>
          <p:cNvGrpSpPr/>
          <p:nvPr/>
        </p:nvGrpSpPr>
        <p:grpSpPr>
          <a:xfrm>
            <a:off x="527401" y="3368046"/>
            <a:ext cx="3724565" cy="3274883"/>
            <a:chOff x="466435" y="3990824"/>
            <a:chExt cx="2675493" cy="2613999"/>
          </a:xfrm>
        </p:grpSpPr>
        <p:pic>
          <p:nvPicPr>
            <p:cNvPr id="4" name="Picture 3">
              <a:extLst>
                <a:ext uri="{FF2B5EF4-FFF2-40B4-BE49-F238E27FC236}">
                  <a16:creationId xmlns:a16="http://schemas.microsoft.com/office/drawing/2014/main" id="{2B7F5AD6-2437-43EB-8897-D474ABD56A9B}"/>
                </a:ext>
              </a:extLst>
            </p:cNvPr>
            <p:cNvPicPr>
              <a:picLocks noChangeAspect="1"/>
            </p:cNvPicPr>
            <p:nvPr/>
          </p:nvPicPr>
          <p:blipFill rotWithShape="1">
            <a:blip r:embed="rId2">
              <a:extLst>
                <a:ext uri="{28A0092B-C50C-407E-A947-70E740481C1C}">
                  <a14:useLocalDpi xmlns:a14="http://schemas.microsoft.com/office/drawing/2010/main" val="0"/>
                </a:ext>
              </a:extLst>
            </a:blip>
            <a:srcRect t="5118" b="29966"/>
            <a:stretch/>
          </p:blipFill>
          <p:spPr>
            <a:xfrm>
              <a:off x="466435" y="3990824"/>
              <a:ext cx="2675493" cy="261399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6" name="Picture 5">
              <a:extLst>
                <a:ext uri="{FF2B5EF4-FFF2-40B4-BE49-F238E27FC236}">
                  <a16:creationId xmlns:a16="http://schemas.microsoft.com/office/drawing/2014/main" id="{0186EED4-7D30-48D4-B264-A2039A32D6E4}"/>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9581" b="100000" l="29114" r="89662"/>
                      </a14:imgEffect>
                    </a14:imgLayer>
                  </a14:imgProps>
                </a:ext>
                <a:ext uri="{28A0092B-C50C-407E-A947-70E740481C1C}">
                  <a14:useLocalDpi xmlns:a14="http://schemas.microsoft.com/office/drawing/2010/main" val="0"/>
                </a:ext>
              </a:extLst>
            </a:blip>
            <a:stretch>
              <a:fillRect/>
            </a:stretch>
          </p:blipFill>
          <p:spPr>
            <a:xfrm rot="19698970">
              <a:off x="2315006" y="4478302"/>
              <a:ext cx="516890" cy="423473"/>
            </a:xfrm>
            <a:prstGeom prst="rect">
              <a:avLst/>
            </a:prstGeom>
          </p:spPr>
        </p:pic>
      </p:grpSp>
      <p:sp>
        <p:nvSpPr>
          <p:cNvPr id="9" name="TextBox 8">
            <a:extLst>
              <a:ext uri="{FF2B5EF4-FFF2-40B4-BE49-F238E27FC236}">
                <a16:creationId xmlns:a16="http://schemas.microsoft.com/office/drawing/2014/main" id="{137C0797-AD8C-49EF-BAF9-99485AC181F9}"/>
              </a:ext>
            </a:extLst>
          </p:cNvPr>
          <p:cNvSpPr txBox="1"/>
          <p:nvPr/>
        </p:nvSpPr>
        <p:spPr>
          <a:xfrm>
            <a:off x="8365646" y="6006697"/>
            <a:ext cx="959758" cy="769441"/>
          </a:xfrm>
          <a:prstGeom prst="rect">
            <a:avLst/>
          </a:prstGeom>
          <a:noFill/>
        </p:spPr>
        <p:txBody>
          <a:bodyPr wrap="square" rtlCol="0">
            <a:spAutoFit/>
          </a:bodyPr>
          <a:lstStyle/>
          <a:p>
            <a:r>
              <a:rPr lang="en-US" sz="4400" dirty="0">
                <a:solidFill>
                  <a:schemeClr val="bg1"/>
                </a:solidFill>
              </a:rPr>
              <a:t>19</a:t>
            </a:r>
          </a:p>
        </p:txBody>
      </p:sp>
    </p:spTree>
    <p:extLst>
      <p:ext uri="{BB962C8B-B14F-4D97-AF65-F5344CB8AC3E}">
        <p14:creationId xmlns:p14="http://schemas.microsoft.com/office/powerpoint/2010/main" val="396632279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Users\gm.DAYTON13\AppData\Local\Microsoft\Windows\INetCache\Content.MSO\378720F9.tmp"/>
          <p:cNvPicPr/>
          <p:nvPr/>
        </p:nvPicPr>
        <p:blipFill>
          <a:blip r:embed="rId3">
            <a:extLst>
              <a:ext uri="{28A0092B-C50C-407E-A947-70E740481C1C}">
                <a14:useLocalDpi xmlns:a14="http://schemas.microsoft.com/office/drawing/2010/main" val="0"/>
              </a:ext>
            </a:extLst>
          </a:blip>
          <a:srcRect/>
          <a:stretch>
            <a:fillRect/>
          </a:stretch>
        </p:blipFill>
        <p:spPr bwMode="auto">
          <a:xfrm rot="21017607">
            <a:off x="360217" y="547827"/>
            <a:ext cx="3530600" cy="2651413"/>
          </a:xfrm>
          <a:prstGeom prst="rect">
            <a:avLst/>
          </a:prstGeom>
          <a:noFill/>
          <a:ln>
            <a:noFill/>
          </a:ln>
        </p:spPr>
      </p:pic>
      <p:sp>
        <p:nvSpPr>
          <p:cNvPr id="2" name="Title 1"/>
          <p:cNvSpPr txBox="1">
            <a:spLocks/>
          </p:cNvSpPr>
          <p:nvPr/>
        </p:nvSpPr>
        <p:spPr>
          <a:xfrm>
            <a:off x="2355237" y="1298563"/>
            <a:ext cx="7125941" cy="764888"/>
          </a:xfrm>
          <a:prstGeom prst="rect">
            <a:avLst/>
          </a:prstGeom>
        </p:spPr>
        <p:txBody>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defTabSz="342900"/>
            <a:r>
              <a:rPr lang="en-US" sz="3300" b="1" dirty="0">
                <a:solidFill>
                  <a:prstClr val="black"/>
                </a:solidFill>
                <a:latin typeface="Century Gothic" panose="020B0502020202020204"/>
              </a:rPr>
              <a:t>Telephonic §341 Meetings</a:t>
            </a:r>
          </a:p>
        </p:txBody>
      </p:sp>
      <p:sp>
        <p:nvSpPr>
          <p:cNvPr id="4" name="TextBox 3"/>
          <p:cNvSpPr txBox="1"/>
          <p:nvPr/>
        </p:nvSpPr>
        <p:spPr>
          <a:xfrm>
            <a:off x="790167" y="3507721"/>
            <a:ext cx="8035787" cy="646331"/>
          </a:xfrm>
          <a:prstGeom prst="rect">
            <a:avLst/>
          </a:prstGeom>
          <a:noFill/>
        </p:spPr>
        <p:txBody>
          <a:bodyPr wrap="square" rtlCol="0">
            <a:spAutoFit/>
          </a:bodyPr>
          <a:lstStyle/>
          <a:p>
            <a:pPr marL="214313" indent="-214313" defTabSz="342900">
              <a:buFont typeface="Arial" panose="020B0604020202020204" pitchFamily="34" charset="0"/>
              <a:buChar char="•"/>
            </a:pPr>
            <a:r>
              <a:rPr lang="en-US" b="1" dirty="0">
                <a:solidFill>
                  <a:prstClr val="black"/>
                </a:solidFill>
                <a:latin typeface="Century Gothic" panose="020B0502020202020204"/>
              </a:rPr>
              <a:t>The United States Trustee has directed trustees to conduct telephonic §341 meetings for all cases filed through July 10, 2020</a:t>
            </a:r>
          </a:p>
        </p:txBody>
      </p:sp>
      <p:sp>
        <p:nvSpPr>
          <p:cNvPr id="3" name="TextBox 2"/>
          <p:cNvSpPr txBox="1"/>
          <p:nvPr/>
        </p:nvSpPr>
        <p:spPr>
          <a:xfrm>
            <a:off x="790161" y="4272608"/>
            <a:ext cx="7391400" cy="646331"/>
          </a:xfrm>
          <a:prstGeom prst="rect">
            <a:avLst/>
          </a:prstGeom>
          <a:noFill/>
        </p:spPr>
        <p:txBody>
          <a:bodyPr wrap="square" rtlCol="0">
            <a:spAutoFit/>
          </a:bodyPr>
          <a:lstStyle/>
          <a:p>
            <a:pPr marL="214313" indent="-214313" defTabSz="342900">
              <a:buFont typeface="Arial" panose="020B0604020202020204" pitchFamily="34" charset="0"/>
              <a:buChar char="•"/>
            </a:pPr>
            <a:r>
              <a:rPr lang="en-US" b="1" dirty="0">
                <a:solidFill>
                  <a:prstClr val="black"/>
                </a:solidFill>
                <a:latin typeface="Century Gothic" panose="020B0502020202020204"/>
              </a:rPr>
              <a:t>This means Telephonic meetings may run through the end of August, 2020 </a:t>
            </a:r>
          </a:p>
        </p:txBody>
      </p:sp>
      <p:sp>
        <p:nvSpPr>
          <p:cNvPr id="6" name="TextBox 5"/>
          <p:cNvSpPr txBox="1"/>
          <p:nvPr/>
        </p:nvSpPr>
        <p:spPr>
          <a:xfrm>
            <a:off x="790161" y="5037496"/>
            <a:ext cx="8229600" cy="646331"/>
          </a:xfrm>
          <a:prstGeom prst="rect">
            <a:avLst/>
          </a:prstGeom>
          <a:noFill/>
        </p:spPr>
        <p:txBody>
          <a:bodyPr wrap="square" rtlCol="0">
            <a:spAutoFit/>
          </a:bodyPr>
          <a:lstStyle/>
          <a:p>
            <a:pPr marL="214313" indent="-214313" defTabSz="342900">
              <a:buFont typeface="Arial" panose="020B0604020202020204" pitchFamily="34" charset="0"/>
              <a:buChar char="•"/>
            </a:pPr>
            <a:r>
              <a:rPr lang="en-US" b="1" dirty="0">
                <a:solidFill>
                  <a:prstClr val="black"/>
                </a:solidFill>
                <a:latin typeface="Century Gothic" panose="020B0502020202020204"/>
              </a:rPr>
              <a:t>There may be an issue  knowing whether a meeting is being held telephonically or if debtors are to attend the meeting in person  </a:t>
            </a:r>
          </a:p>
        </p:txBody>
      </p:sp>
      <p:sp>
        <p:nvSpPr>
          <p:cNvPr id="9" name="TextBox 8">
            <a:extLst>
              <a:ext uri="{FF2B5EF4-FFF2-40B4-BE49-F238E27FC236}">
                <a16:creationId xmlns:a16="http://schemas.microsoft.com/office/drawing/2014/main" id="{4F2DCE7C-2492-48AC-94E5-5FF2AADFD35B}"/>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20</a:t>
            </a:r>
          </a:p>
        </p:txBody>
      </p:sp>
    </p:spTree>
    <p:extLst>
      <p:ext uri="{BB962C8B-B14F-4D97-AF65-F5344CB8AC3E}">
        <p14:creationId xmlns:p14="http://schemas.microsoft.com/office/powerpoint/2010/main" val="110729256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ppt_w</p:attrName>
                                        </p:attrNameLst>
                                      </p:cBhvr>
                                      <p:tavLst>
                                        <p:tav tm="0" fmla="#ppt_w*sin(2.5*pi*$)">
                                          <p:val>
                                            <p:fltVal val="0"/>
                                          </p:val>
                                        </p:tav>
                                        <p:tav tm="100000">
                                          <p:val>
                                            <p:fltVal val="1"/>
                                          </p:val>
                                        </p:tav>
                                      </p:tavLst>
                                    </p:anim>
                                    <p:anim calcmode="lin" valueType="num">
                                      <p:cBhvr>
                                        <p:cTn id="9" dur="10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1000"/>
                            </p:stCondLst>
                            <p:childTnLst>
                              <p:par>
                                <p:cTn id="11" presetID="21" presetClass="entr" presetSubtype="1"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2000"/>
                                        <p:tgtEl>
                                          <p:spTgt spid="5"/>
                                        </p:tgtEl>
                                      </p:cBhvr>
                                    </p:animEffect>
                                  </p:childTnLst>
                                </p:cTn>
                              </p:par>
                            </p:childTnLst>
                          </p:cTn>
                        </p:par>
                        <p:par>
                          <p:cTn id="14" fill="hold">
                            <p:stCondLst>
                              <p:cond delay="3000"/>
                            </p:stCondLst>
                            <p:childTnLst>
                              <p:par>
                                <p:cTn id="15" presetID="17" presetClass="entr" presetSubtype="1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2000" fill="hold"/>
                                        <p:tgtEl>
                                          <p:spTgt spid="4"/>
                                        </p:tgtEl>
                                        <p:attrNameLst>
                                          <p:attrName>ppt_w</p:attrName>
                                        </p:attrNameLst>
                                      </p:cBhvr>
                                      <p:tavLst>
                                        <p:tav tm="0">
                                          <p:val>
                                            <p:fltVal val="0"/>
                                          </p:val>
                                        </p:tav>
                                        <p:tav tm="100000">
                                          <p:val>
                                            <p:strVal val="#ppt_w"/>
                                          </p:val>
                                        </p:tav>
                                      </p:tavLst>
                                    </p:anim>
                                    <p:anim calcmode="lin" valueType="num">
                                      <p:cBhvr>
                                        <p:cTn id="18" dur="2000" fill="hold"/>
                                        <p:tgtEl>
                                          <p:spTgt spid="4"/>
                                        </p:tgtEl>
                                        <p:attrNameLst>
                                          <p:attrName>ppt_h</p:attrName>
                                        </p:attrNameLst>
                                      </p:cBhvr>
                                      <p:tavLst>
                                        <p:tav tm="0">
                                          <p:val>
                                            <p:strVal val="#ppt_h"/>
                                          </p:val>
                                        </p:tav>
                                        <p:tav tm="100000">
                                          <p:val>
                                            <p:strVal val="#ppt_h"/>
                                          </p:val>
                                        </p:tav>
                                      </p:tavLst>
                                    </p:anim>
                                  </p:childTnLst>
                                </p:cTn>
                              </p:par>
                            </p:childTnLst>
                          </p:cTn>
                        </p:par>
                        <p:par>
                          <p:cTn id="19" fill="hold">
                            <p:stCondLst>
                              <p:cond delay="5000"/>
                            </p:stCondLst>
                            <p:childTnLst>
                              <p:par>
                                <p:cTn id="20" presetID="17" presetClass="entr" presetSubtype="1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2000" fill="hold"/>
                                        <p:tgtEl>
                                          <p:spTgt spid="3"/>
                                        </p:tgtEl>
                                        <p:attrNameLst>
                                          <p:attrName>ppt_w</p:attrName>
                                        </p:attrNameLst>
                                      </p:cBhvr>
                                      <p:tavLst>
                                        <p:tav tm="0">
                                          <p:val>
                                            <p:fltVal val="0"/>
                                          </p:val>
                                        </p:tav>
                                        <p:tav tm="100000">
                                          <p:val>
                                            <p:strVal val="#ppt_w"/>
                                          </p:val>
                                        </p:tav>
                                      </p:tavLst>
                                    </p:anim>
                                    <p:anim calcmode="lin" valueType="num">
                                      <p:cBhvr>
                                        <p:cTn id="23" dur="2000" fill="hold"/>
                                        <p:tgtEl>
                                          <p:spTgt spid="3"/>
                                        </p:tgtEl>
                                        <p:attrNameLst>
                                          <p:attrName>ppt_h</p:attrName>
                                        </p:attrNameLst>
                                      </p:cBhvr>
                                      <p:tavLst>
                                        <p:tav tm="0">
                                          <p:val>
                                            <p:strVal val="#ppt_h"/>
                                          </p:val>
                                        </p:tav>
                                        <p:tav tm="100000">
                                          <p:val>
                                            <p:strVal val="#ppt_h"/>
                                          </p:val>
                                        </p:tav>
                                      </p:tavLst>
                                    </p:anim>
                                  </p:childTnLst>
                                </p:cTn>
                              </p:par>
                            </p:childTnLst>
                          </p:cTn>
                        </p:par>
                        <p:par>
                          <p:cTn id="24" fill="hold">
                            <p:stCondLst>
                              <p:cond delay="7000"/>
                            </p:stCondLst>
                            <p:childTnLst>
                              <p:par>
                                <p:cTn id="25" presetID="17" presetClass="entr" presetSubtype="1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2000" fill="hold"/>
                                        <p:tgtEl>
                                          <p:spTgt spid="6"/>
                                        </p:tgtEl>
                                        <p:attrNameLst>
                                          <p:attrName>ppt_w</p:attrName>
                                        </p:attrNameLst>
                                      </p:cBhvr>
                                      <p:tavLst>
                                        <p:tav tm="0">
                                          <p:val>
                                            <p:fltVal val="0"/>
                                          </p:val>
                                        </p:tav>
                                        <p:tav tm="100000">
                                          <p:val>
                                            <p:strVal val="#ppt_w"/>
                                          </p:val>
                                        </p:tav>
                                      </p:tavLst>
                                    </p:anim>
                                    <p:anim calcmode="lin" valueType="num">
                                      <p:cBhvr>
                                        <p:cTn id="28"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3"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145" y="1283283"/>
            <a:ext cx="6400800" cy="1130300"/>
          </a:xfrm>
        </p:spPr>
        <p:txBody>
          <a:bodyPr>
            <a:normAutofit/>
          </a:bodyPr>
          <a:lstStyle/>
          <a:p>
            <a:pPr algn="ctr"/>
            <a:r>
              <a:rPr lang="en-US" sz="3300" b="1" dirty="0">
                <a:solidFill>
                  <a:schemeClr val="bg1"/>
                </a:solidFill>
              </a:rPr>
              <a:t>Payment issues</a:t>
            </a:r>
          </a:p>
        </p:txBody>
      </p:sp>
      <p:pic>
        <p:nvPicPr>
          <p:cNvPr id="2050" name="Picture 2" descr="First Look At DraftKings Results Shows Massive Loss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9506" y="1126279"/>
            <a:ext cx="2579145" cy="144432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965164" y="3067056"/>
            <a:ext cx="7797836" cy="646331"/>
          </a:xfrm>
          <a:prstGeom prst="rect">
            <a:avLst/>
          </a:prstGeom>
          <a:noFill/>
        </p:spPr>
        <p:txBody>
          <a:bodyPr wrap="square" rtlCol="0">
            <a:spAutoFit/>
          </a:bodyPr>
          <a:lstStyle/>
          <a:p>
            <a:pPr marL="257175" indent="-257175" defTabSz="342900">
              <a:buFont typeface="Arial" panose="020B0604020202020204" pitchFamily="34" charset="0"/>
              <a:buChar char="•"/>
            </a:pPr>
            <a:r>
              <a:rPr lang="en-US" b="1" dirty="0">
                <a:solidFill>
                  <a:prstClr val="black"/>
                </a:solidFill>
                <a:latin typeface="Century Gothic" panose="020B0502020202020204"/>
              </a:rPr>
              <a:t>Due to COVID-19 pandemic, the Chapter 13 Office in Dayton has extended its review of plan delinquencies from 60 days to 90 days</a:t>
            </a:r>
          </a:p>
        </p:txBody>
      </p:sp>
      <p:sp>
        <p:nvSpPr>
          <p:cNvPr id="4" name="TextBox 3"/>
          <p:cNvSpPr txBox="1"/>
          <p:nvPr/>
        </p:nvSpPr>
        <p:spPr>
          <a:xfrm>
            <a:off x="965170" y="4186752"/>
            <a:ext cx="6380921" cy="369332"/>
          </a:xfrm>
          <a:prstGeom prst="rect">
            <a:avLst/>
          </a:prstGeom>
          <a:noFill/>
        </p:spPr>
        <p:txBody>
          <a:bodyPr wrap="square" rtlCol="0">
            <a:spAutoFit/>
          </a:bodyPr>
          <a:lstStyle/>
          <a:p>
            <a:pPr marL="214313" indent="-214313" defTabSz="342900">
              <a:buFont typeface="Arial" panose="020B0604020202020204" pitchFamily="34" charset="0"/>
              <a:buChar char="•"/>
            </a:pPr>
            <a:r>
              <a:rPr lang="en-US" b="1" dirty="0">
                <a:solidFill>
                  <a:prstClr val="black"/>
                </a:solidFill>
                <a:latin typeface="Century Gothic" panose="020B0502020202020204"/>
              </a:rPr>
              <a:t>Contact Scott with questions regarding this procedure</a:t>
            </a:r>
          </a:p>
        </p:txBody>
      </p:sp>
      <p:sp>
        <p:nvSpPr>
          <p:cNvPr id="7" name="TextBox 6">
            <a:extLst>
              <a:ext uri="{FF2B5EF4-FFF2-40B4-BE49-F238E27FC236}">
                <a16:creationId xmlns:a16="http://schemas.microsoft.com/office/drawing/2014/main" id="{43B3A795-6C66-4FDF-917D-C29FD0B1D9AC}"/>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21</a:t>
            </a:r>
          </a:p>
        </p:txBody>
      </p:sp>
    </p:spTree>
    <p:extLst>
      <p:ext uri="{BB962C8B-B14F-4D97-AF65-F5344CB8AC3E}">
        <p14:creationId xmlns:p14="http://schemas.microsoft.com/office/powerpoint/2010/main" val="28118624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ipe(down)">
                                      <p:cBhvr>
                                        <p:cTn id="7" dur="870">
                                          <p:stCondLst>
                                            <p:cond delay="0"/>
                                          </p:stCondLst>
                                        </p:cTn>
                                        <p:tgtEl>
                                          <p:spTgt spid="2050"/>
                                        </p:tgtEl>
                                      </p:cBhvr>
                                    </p:animEffect>
                                    <p:anim calcmode="lin" valueType="num">
                                      <p:cBhvr>
                                        <p:cTn id="8" dur="2733"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9" dur="996"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10" dur="996" tmFilter="0, 0; 0.125,0.2665; 0.25,0.4; 0.375,0.465; 0.5,0.5;  0.625,0.535; 0.75,0.6; 0.875,0.7335; 1,1">
                                          <p:stCondLst>
                                            <p:cond delay="996"/>
                                          </p:stCondLst>
                                        </p:cTn>
                                        <p:tgtEl>
                                          <p:spTgt spid="2050"/>
                                        </p:tgtEl>
                                        <p:attrNameLst>
                                          <p:attrName>ppt_y</p:attrName>
                                        </p:attrNameLst>
                                      </p:cBhvr>
                                      <p:tavLst>
                                        <p:tav tm="0" fmla="#ppt_y-sin(pi*$)/9">
                                          <p:val>
                                            <p:fltVal val="0"/>
                                          </p:val>
                                        </p:tav>
                                        <p:tav tm="100000">
                                          <p:val>
                                            <p:fltVal val="1"/>
                                          </p:val>
                                        </p:tav>
                                      </p:tavLst>
                                    </p:anim>
                                    <p:anim calcmode="lin" valueType="num">
                                      <p:cBhvr>
                                        <p:cTn id="11" dur="498" tmFilter="0, 0; 0.125,0.2665; 0.25,0.4; 0.375,0.465; 0.5,0.5;  0.625,0.535; 0.75,0.6; 0.875,0.7335; 1,1">
                                          <p:stCondLst>
                                            <p:cond delay="1986"/>
                                          </p:stCondLst>
                                        </p:cTn>
                                        <p:tgtEl>
                                          <p:spTgt spid="2050"/>
                                        </p:tgtEl>
                                        <p:attrNameLst>
                                          <p:attrName>ppt_y</p:attrName>
                                        </p:attrNameLst>
                                      </p:cBhvr>
                                      <p:tavLst>
                                        <p:tav tm="0" fmla="#ppt_y-sin(pi*$)/27">
                                          <p:val>
                                            <p:fltVal val="0"/>
                                          </p:val>
                                        </p:tav>
                                        <p:tav tm="100000">
                                          <p:val>
                                            <p:fltVal val="1"/>
                                          </p:val>
                                        </p:tav>
                                      </p:tavLst>
                                    </p:anim>
                                    <p:anim calcmode="lin" valueType="num">
                                      <p:cBhvr>
                                        <p:cTn id="12" dur="246" tmFilter="0, 0; 0.125,0.2665; 0.25,0.4; 0.375,0.465; 0.5,0.5;  0.625,0.535; 0.75,0.6; 0.875,0.7335; 1,1">
                                          <p:stCondLst>
                                            <p:cond delay="2484"/>
                                          </p:stCondLst>
                                        </p:cTn>
                                        <p:tgtEl>
                                          <p:spTgt spid="2050"/>
                                        </p:tgtEl>
                                        <p:attrNameLst>
                                          <p:attrName>ppt_y</p:attrName>
                                        </p:attrNameLst>
                                      </p:cBhvr>
                                      <p:tavLst>
                                        <p:tav tm="0" fmla="#ppt_y-sin(pi*$)/81">
                                          <p:val>
                                            <p:fltVal val="0"/>
                                          </p:val>
                                        </p:tav>
                                        <p:tav tm="100000">
                                          <p:val>
                                            <p:fltVal val="1"/>
                                          </p:val>
                                        </p:tav>
                                      </p:tavLst>
                                    </p:anim>
                                    <p:animScale>
                                      <p:cBhvr>
                                        <p:cTn id="13" dur="39">
                                          <p:stCondLst>
                                            <p:cond delay="975"/>
                                          </p:stCondLst>
                                        </p:cTn>
                                        <p:tgtEl>
                                          <p:spTgt spid="2050"/>
                                        </p:tgtEl>
                                      </p:cBhvr>
                                      <p:to x="100000" y="60000"/>
                                    </p:animScale>
                                    <p:animScale>
                                      <p:cBhvr>
                                        <p:cTn id="14" dur="249" decel="50000">
                                          <p:stCondLst>
                                            <p:cond delay="1014"/>
                                          </p:stCondLst>
                                        </p:cTn>
                                        <p:tgtEl>
                                          <p:spTgt spid="2050"/>
                                        </p:tgtEl>
                                      </p:cBhvr>
                                      <p:to x="100000" y="100000"/>
                                    </p:animScale>
                                    <p:animScale>
                                      <p:cBhvr>
                                        <p:cTn id="15" dur="39">
                                          <p:stCondLst>
                                            <p:cond delay="1968"/>
                                          </p:stCondLst>
                                        </p:cTn>
                                        <p:tgtEl>
                                          <p:spTgt spid="2050"/>
                                        </p:tgtEl>
                                      </p:cBhvr>
                                      <p:to x="100000" y="80000"/>
                                    </p:animScale>
                                    <p:animScale>
                                      <p:cBhvr>
                                        <p:cTn id="16" dur="249" decel="50000">
                                          <p:stCondLst>
                                            <p:cond delay="2007"/>
                                          </p:stCondLst>
                                        </p:cTn>
                                        <p:tgtEl>
                                          <p:spTgt spid="2050"/>
                                        </p:tgtEl>
                                      </p:cBhvr>
                                      <p:to x="100000" y="100000"/>
                                    </p:animScale>
                                    <p:animScale>
                                      <p:cBhvr>
                                        <p:cTn id="17" dur="39">
                                          <p:stCondLst>
                                            <p:cond delay="2463"/>
                                          </p:stCondLst>
                                        </p:cTn>
                                        <p:tgtEl>
                                          <p:spTgt spid="2050"/>
                                        </p:tgtEl>
                                      </p:cBhvr>
                                      <p:to x="100000" y="90000"/>
                                    </p:animScale>
                                    <p:animScale>
                                      <p:cBhvr>
                                        <p:cTn id="18" dur="249" decel="50000">
                                          <p:stCondLst>
                                            <p:cond delay="2502"/>
                                          </p:stCondLst>
                                        </p:cTn>
                                        <p:tgtEl>
                                          <p:spTgt spid="2050"/>
                                        </p:tgtEl>
                                      </p:cBhvr>
                                      <p:to x="100000" y="100000"/>
                                    </p:animScale>
                                    <p:animScale>
                                      <p:cBhvr>
                                        <p:cTn id="19" dur="39">
                                          <p:stCondLst>
                                            <p:cond delay="2712"/>
                                          </p:stCondLst>
                                        </p:cTn>
                                        <p:tgtEl>
                                          <p:spTgt spid="2050"/>
                                        </p:tgtEl>
                                      </p:cBhvr>
                                      <p:to x="100000" y="95000"/>
                                    </p:animScale>
                                    <p:animScale>
                                      <p:cBhvr>
                                        <p:cTn id="20" dur="249" decel="50000">
                                          <p:stCondLst>
                                            <p:cond delay="2751"/>
                                          </p:stCondLst>
                                        </p:cTn>
                                        <p:tgtEl>
                                          <p:spTgt spid="2050"/>
                                        </p:tgtEl>
                                      </p:cBhvr>
                                      <p:to x="100000" y="100000"/>
                                    </p:animScale>
                                  </p:childTnLst>
                                </p:cTn>
                              </p:par>
                            </p:childTnLst>
                          </p:cTn>
                        </p:par>
                        <p:par>
                          <p:cTn id="21" fill="hold">
                            <p:stCondLst>
                              <p:cond delay="3000"/>
                            </p:stCondLst>
                            <p:childTnLst>
                              <p:par>
                                <p:cTn id="22" presetID="22" presetClass="entr" presetSubtype="4"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down)">
                                      <p:cBhvr>
                                        <p:cTn id="24" dur="2000"/>
                                        <p:tgtEl>
                                          <p:spTgt spid="3"/>
                                        </p:tgtEl>
                                      </p:cBhvr>
                                    </p:animEffect>
                                  </p:childTnLst>
                                </p:cTn>
                              </p:par>
                            </p:childTnLst>
                          </p:cTn>
                        </p:par>
                        <p:par>
                          <p:cTn id="25" fill="hold">
                            <p:stCondLst>
                              <p:cond delay="5000"/>
                            </p:stCondLst>
                            <p:childTnLst>
                              <p:par>
                                <p:cTn id="26" presetID="22" presetClass="entr" presetSubtype="4"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down)">
                                      <p:cBhvr>
                                        <p:cTn id="28"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358" y="661698"/>
            <a:ext cx="8072042" cy="1130300"/>
          </a:xfrm>
        </p:spPr>
        <p:txBody>
          <a:bodyPr>
            <a:normAutofit/>
          </a:bodyPr>
          <a:lstStyle/>
          <a:p>
            <a:r>
              <a:rPr lang="en-US" sz="3000" b="1" dirty="0">
                <a:solidFill>
                  <a:schemeClr val="bg1"/>
                </a:solidFill>
              </a:rPr>
              <a:t>Informal Request for Debtor refunds</a:t>
            </a:r>
          </a:p>
        </p:txBody>
      </p:sp>
      <p:pic>
        <p:nvPicPr>
          <p:cNvPr id="4" name="Picture 3" descr="C:\Users\gm.DAYTON13\AppData\Local\Microsoft\Windows\INetCache\Content.MSO\8705E76D.tmp"/>
          <p:cNvPicPr/>
          <p:nvPr/>
        </p:nvPicPr>
        <p:blipFill>
          <a:blip r:embed="rId3">
            <a:extLst>
              <a:ext uri="{28A0092B-C50C-407E-A947-70E740481C1C}">
                <a14:useLocalDpi xmlns:a14="http://schemas.microsoft.com/office/drawing/2010/main" val="0"/>
              </a:ext>
            </a:extLst>
          </a:blip>
          <a:srcRect/>
          <a:stretch>
            <a:fillRect/>
          </a:stretch>
        </p:blipFill>
        <p:spPr bwMode="auto">
          <a:xfrm>
            <a:off x="3965016" y="4305826"/>
            <a:ext cx="3170541" cy="237729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TextBox 2"/>
          <p:cNvSpPr txBox="1"/>
          <p:nvPr/>
        </p:nvSpPr>
        <p:spPr>
          <a:xfrm>
            <a:off x="715617" y="1972157"/>
            <a:ext cx="7818782" cy="646331"/>
          </a:xfrm>
          <a:prstGeom prst="rect">
            <a:avLst/>
          </a:prstGeom>
          <a:noFill/>
        </p:spPr>
        <p:txBody>
          <a:bodyPr wrap="square" rtlCol="0">
            <a:spAutoFit/>
          </a:bodyPr>
          <a:lstStyle/>
          <a:p>
            <a:pPr marL="214313" indent="-214313" defTabSz="342900">
              <a:buFont typeface="Arial" panose="020B0604020202020204" pitchFamily="34" charset="0"/>
              <a:buChar char="•"/>
            </a:pPr>
            <a:r>
              <a:rPr lang="en-US" b="1" dirty="0">
                <a:solidFill>
                  <a:prstClr val="black"/>
                </a:solidFill>
                <a:latin typeface="Century Gothic" panose="020B0502020202020204"/>
              </a:rPr>
              <a:t>Debtors can make a request for refund of monies paid into their plan</a:t>
            </a:r>
          </a:p>
        </p:txBody>
      </p:sp>
      <p:sp>
        <p:nvSpPr>
          <p:cNvPr id="5" name="TextBox 4"/>
          <p:cNvSpPr txBox="1"/>
          <p:nvPr/>
        </p:nvSpPr>
        <p:spPr>
          <a:xfrm>
            <a:off x="662609" y="2790627"/>
            <a:ext cx="7818782" cy="646331"/>
          </a:xfrm>
          <a:prstGeom prst="rect">
            <a:avLst/>
          </a:prstGeom>
          <a:noFill/>
        </p:spPr>
        <p:txBody>
          <a:bodyPr wrap="square" rtlCol="0">
            <a:spAutoFit/>
          </a:bodyPr>
          <a:lstStyle/>
          <a:p>
            <a:pPr marL="214313" indent="-214313" defTabSz="342900">
              <a:buFont typeface="Arial" panose="020B0604020202020204" pitchFamily="34" charset="0"/>
              <a:buChar char="•"/>
            </a:pPr>
            <a:r>
              <a:rPr lang="en-US" b="1" dirty="0">
                <a:solidFill>
                  <a:prstClr val="black"/>
                </a:solidFill>
                <a:latin typeface="Century Gothic" panose="020B0502020202020204"/>
              </a:rPr>
              <a:t>Requests must be due to a financial hardship directly or indirectly related to the COVID-19 pandemic</a:t>
            </a:r>
          </a:p>
        </p:txBody>
      </p:sp>
      <p:sp>
        <p:nvSpPr>
          <p:cNvPr id="6" name="TextBox 5"/>
          <p:cNvSpPr txBox="1"/>
          <p:nvPr/>
        </p:nvSpPr>
        <p:spPr>
          <a:xfrm>
            <a:off x="715617" y="3779415"/>
            <a:ext cx="8020878" cy="369332"/>
          </a:xfrm>
          <a:prstGeom prst="rect">
            <a:avLst/>
          </a:prstGeom>
          <a:noFill/>
        </p:spPr>
        <p:txBody>
          <a:bodyPr wrap="square" rtlCol="0">
            <a:spAutoFit/>
          </a:bodyPr>
          <a:lstStyle/>
          <a:p>
            <a:pPr marL="214313" indent="-214313" defTabSz="342900">
              <a:buFont typeface="Arial" panose="020B0604020202020204" pitchFamily="34" charset="0"/>
              <a:buChar char="•"/>
            </a:pPr>
            <a:r>
              <a:rPr lang="en-US" b="1" dirty="0">
                <a:solidFill>
                  <a:prstClr val="black"/>
                </a:solidFill>
                <a:latin typeface="Century Gothic" panose="020B0502020202020204"/>
              </a:rPr>
              <a:t>Send the request letter to Gina in our office </a:t>
            </a:r>
          </a:p>
        </p:txBody>
      </p:sp>
      <p:sp>
        <p:nvSpPr>
          <p:cNvPr id="8" name="TextBox 7">
            <a:extLst>
              <a:ext uri="{FF2B5EF4-FFF2-40B4-BE49-F238E27FC236}">
                <a16:creationId xmlns:a16="http://schemas.microsoft.com/office/drawing/2014/main" id="{9B891910-3AA8-4838-A8A2-23D14B9B6331}"/>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22</a:t>
            </a:r>
          </a:p>
        </p:txBody>
      </p:sp>
    </p:spTree>
    <p:extLst>
      <p:ext uri="{BB962C8B-B14F-4D97-AF65-F5344CB8AC3E}">
        <p14:creationId xmlns:p14="http://schemas.microsoft.com/office/powerpoint/2010/main" val="3983772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2000" fill="hold"/>
                                        <p:tgtEl>
                                          <p:spTgt spid="4"/>
                                        </p:tgtEl>
                                        <p:attrNameLst>
                                          <p:attrName>ppt_w</p:attrName>
                                        </p:attrNameLst>
                                      </p:cBhvr>
                                      <p:tavLst>
                                        <p:tav tm="0">
                                          <p:val>
                                            <p:fltVal val="0"/>
                                          </p:val>
                                        </p:tav>
                                        <p:tav tm="100000">
                                          <p:val>
                                            <p:strVal val="#ppt_w"/>
                                          </p:val>
                                        </p:tav>
                                      </p:tavLst>
                                    </p:anim>
                                    <p:anim calcmode="lin" valueType="num">
                                      <p:cBhvr>
                                        <p:cTn id="13" dur="2000" fill="hold"/>
                                        <p:tgtEl>
                                          <p:spTgt spid="4"/>
                                        </p:tgtEl>
                                        <p:attrNameLst>
                                          <p:attrName>ppt_h</p:attrName>
                                        </p:attrNameLst>
                                      </p:cBhvr>
                                      <p:tavLst>
                                        <p:tav tm="0">
                                          <p:val>
                                            <p:fltVal val="0"/>
                                          </p:val>
                                        </p:tav>
                                        <p:tav tm="100000">
                                          <p:val>
                                            <p:strVal val="#ppt_h"/>
                                          </p:val>
                                        </p:tav>
                                      </p:tavLst>
                                    </p:anim>
                                    <p:animEffect transition="in" filter="fade">
                                      <p:cBhvr>
                                        <p:cTn id="14" dur="2000"/>
                                        <p:tgtEl>
                                          <p:spTgt spid="4"/>
                                        </p:tgtEl>
                                      </p:cBhvr>
                                    </p:animEffect>
                                  </p:childTnLst>
                                </p:cTn>
                              </p:par>
                            </p:childTnLst>
                          </p:cTn>
                        </p:par>
                        <p:par>
                          <p:cTn id="15" fill="hold">
                            <p:stCondLst>
                              <p:cond delay="3000"/>
                            </p:stCondLst>
                            <p:childTnLst>
                              <p:par>
                                <p:cTn id="16" presetID="49" presetClass="entr" presetSubtype="0" decel="10000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2000" fill="hold"/>
                                        <p:tgtEl>
                                          <p:spTgt spid="3"/>
                                        </p:tgtEl>
                                        <p:attrNameLst>
                                          <p:attrName>ppt_w</p:attrName>
                                        </p:attrNameLst>
                                      </p:cBhvr>
                                      <p:tavLst>
                                        <p:tav tm="0">
                                          <p:val>
                                            <p:fltVal val="0"/>
                                          </p:val>
                                        </p:tav>
                                        <p:tav tm="100000">
                                          <p:val>
                                            <p:strVal val="#ppt_w"/>
                                          </p:val>
                                        </p:tav>
                                      </p:tavLst>
                                    </p:anim>
                                    <p:anim calcmode="lin" valueType="num">
                                      <p:cBhvr>
                                        <p:cTn id="19" dur="2000" fill="hold"/>
                                        <p:tgtEl>
                                          <p:spTgt spid="3"/>
                                        </p:tgtEl>
                                        <p:attrNameLst>
                                          <p:attrName>ppt_h</p:attrName>
                                        </p:attrNameLst>
                                      </p:cBhvr>
                                      <p:tavLst>
                                        <p:tav tm="0">
                                          <p:val>
                                            <p:fltVal val="0"/>
                                          </p:val>
                                        </p:tav>
                                        <p:tav tm="100000">
                                          <p:val>
                                            <p:strVal val="#ppt_h"/>
                                          </p:val>
                                        </p:tav>
                                      </p:tavLst>
                                    </p:anim>
                                    <p:anim calcmode="lin" valueType="num">
                                      <p:cBhvr>
                                        <p:cTn id="20" dur="2000" fill="hold"/>
                                        <p:tgtEl>
                                          <p:spTgt spid="3"/>
                                        </p:tgtEl>
                                        <p:attrNameLst>
                                          <p:attrName>style.rotation</p:attrName>
                                        </p:attrNameLst>
                                      </p:cBhvr>
                                      <p:tavLst>
                                        <p:tav tm="0">
                                          <p:val>
                                            <p:fltVal val="360"/>
                                          </p:val>
                                        </p:tav>
                                        <p:tav tm="100000">
                                          <p:val>
                                            <p:fltVal val="0"/>
                                          </p:val>
                                        </p:tav>
                                      </p:tavLst>
                                    </p:anim>
                                    <p:animEffect transition="in" filter="fade">
                                      <p:cBhvr>
                                        <p:cTn id="21" dur="2000"/>
                                        <p:tgtEl>
                                          <p:spTgt spid="3"/>
                                        </p:tgtEl>
                                      </p:cBhvr>
                                    </p:animEffect>
                                  </p:childTnLst>
                                </p:cTn>
                              </p:par>
                            </p:childTnLst>
                          </p:cTn>
                        </p:par>
                        <p:par>
                          <p:cTn id="22" fill="hold">
                            <p:stCondLst>
                              <p:cond delay="5000"/>
                            </p:stCondLst>
                            <p:childTnLst>
                              <p:par>
                                <p:cTn id="23" presetID="49" presetClass="entr" presetSubtype="0" decel="10000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2000" fill="hold"/>
                                        <p:tgtEl>
                                          <p:spTgt spid="5"/>
                                        </p:tgtEl>
                                        <p:attrNameLst>
                                          <p:attrName>ppt_w</p:attrName>
                                        </p:attrNameLst>
                                      </p:cBhvr>
                                      <p:tavLst>
                                        <p:tav tm="0">
                                          <p:val>
                                            <p:fltVal val="0"/>
                                          </p:val>
                                        </p:tav>
                                        <p:tav tm="100000">
                                          <p:val>
                                            <p:strVal val="#ppt_w"/>
                                          </p:val>
                                        </p:tav>
                                      </p:tavLst>
                                    </p:anim>
                                    <p:anim calcmode="lin" valueType="num">
                                      <p:cBhvr>
                                        <p:cTn id="26" dur="2000" fill="hold"/>
                                        <p:tgtEl>
                                          <p:spTgt spid="5"/>
                                        </p:tgtEl>
                                        <p:attrNameLst>
                                          <p:attrName>ppt_h</p:attrName>
                                        </p:attrNameLst>
                                      </p:cBhvr>
                                      <p:tavLst>
                                        <p:tav tm="0">
                                          <p:val>
                                            <p:fltVal val="0"/>
                                          </p:val>
                                        </p:tav>
                                        <p:tav tm="100000">
                                          <p:val>
                                            <p:strVal val="#ppt_h"/>
                                          </p:val>
                                        </p:tav>
                                      </p:tavLst>
                                    </p:anim>
                                    <p:anim calcmode="lin" valueType="num">
                                      <p:cBhvr>
                                        <p:cTn id="27" dur="2000" fill="hold"/>
                                        <p:tgtEl>
                                          <p:spTgt spid="5"/>
                                        </p:tgtEl>
                                        <p:attrNameLst>
                                          <p:attrName>style.rotation</p:attrName>
                                        </p:attrNameLst>
                                      </p:cBhvr>
                                      <p:tavLst>
                                        <p:tav tm="0">
                                          <p:val>
                                            <p:fltVal val="360"/>
                                          </p:val>
                                        </p:tav>
                                        <p:tav tm="100000">
                                          <p:val>
                                            <p:fltVal val="0"/>
                                          </p:val>
                                        </p:tav>
                                      </p:tavLst>
                                    </p:anim>
                                    <p:animEffect transition="in" filter="fade">
                                      <p:cBhvr>
                                        <p:cTn id="28" dur="2000"/>
                                        <p:tgtEl>
                                          <p:spTgt spid="5"/>
                                        </p:tgtEl>
                                      </p:cBhvr>
                                    </p:animEffect>
                                  </p:childTnLst>
                                </p:cTn>
                              </p:par>
                            </p:childTnLst>
                          </p:cTn>
                        </p:par>
                        <p:par>
                          <p:cTn id="29" fill="hold">
                            <p:stCondLst>
                              <p:cond delay="7000"/>
                            </p:stCondLst>
                            <p:childTnLst>
                              <p:par>
                                <p:cTn id="30" presetID="49" presetClass="entr" presetSubtype="0" decel="100000"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2000" fill="hold"/>
                                        <p:tgtEl>
                                          <p:spTgt spid="6"/>
                                        </p:tgtEl>
                                        <p:attrNameLst>
                                          <p:attrName>ppt_w</p:attrName>
                                        </p:attrNameLst>
                                      </p:cBhvr>
                                      <p:tavLst>
                                        <p:tav tm="0">
                                          <p:val>
                                            <p:fltVal val="0"/>
                                          </p:val>
                                        </p:tav>
                                        <p:tav tm="100000">
                                          <p:val>
                                            <p:strVal val="#ppt_w"/>
                                          </p:val>
                                        </p:tav>
                                      </p:tavLst>
                                    </p:anim>
                                    <p:anim calcmode="lin" valueType="num">
                                      <p:cBhvr>
                                        <p:cTn id="33" dur="2000" fill="hold"/>
                                        <p:tgtEl>
                                          <p:spTgt spid="6"/>
                                        </p:tgtEl>
                                        <p:attrNameLst>
                                          <p:attrName>ppt_h</p:attrName>
                                        </p:attrNameLst>
                                      </p:cBhvr>
                                      <p:tavLst>
                                        <p:tav tm="0">
                                          <p:val>
                                            <p:fltVal val="0"/>
                                          </p:val>
                                        </p:tav>
                                        <p:tav tm="100000">
                                          <p:val>
                                            <p:strVal val="#ppt_h"/>
                                          </p:val>
                                        </p:tav>
                                      </p:tavLst>
                                    </p:anim>
                                    <p:anim calcmode="lin" valueType="num">
                                      <p:cBhvr>
                                        <p:cTn id="34" dur="2000" fill="hold"/>
                                        <p:tgtEl>
                                          <p:spTgt spid="6"/>
                                        </p:tgtEl>
                                        <p:attrNameLst>
                                          <p:attrName>style.rotation</p:attrName>
                                        </p:attrNameLst>
                                      </p:cBhvr>
                                      <p:tavLst>
                                        <p:tav tm="0">
                                          <p:val>
                                            <p:fltVal val="360"/>
                                          </p:val>
                                        </p:tav>
                                        <p:tav tm="100000">
                                          <p:val>
                                            <p:fltVal val="0"/>
                                          </p:val>
                                        </p:tav>
                                      </p:tavLst>
                                    </p:anim>
                                    <p:animEffect transition="in" filter="fade">
                                      <p:cBhvr>
                                        <p:cTn id="3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838A1FE-3B2D-4004-AD2B-9EE65261946F}"/>
              </a:ext>
            </a:extLst>
          </p:cNvPr>
          <p:cNvPicPr>
            <a:picLocks noChangeAspect="1"/>
          </p:cNvPicPr>
          <p:nvPr/>
        </p:nvPicPr>
        <p:blipFill>
          <a:blip r:embed="rId3"/>
          <a:stretch>
            <a:fillRect/>
          </a:stretch>
        </p:blipFill>
        <p:spPr>
          <a:xfrm>
            <a:off x="1971140" y="164573"/>
            <a:ext cx="5048496" cy="6528865"/>
          </a:xfrm>
          <a:prstGeom prst="rect">
            <a:avLst/>
          </a:prstGeom>
        </p:spPr>
      </p:pic>
      <p:sp>
        <p:nvSpPr>
          <p:cNvPr id="5" name="TextBox 4">
            <a:extLst>
              <a:ext uri="{FF2B5EF4-FFF2-40B4-BE49-F238E27FC236}">
                <a16:creationId xmlns:a16="http://schemas.microsoft.com/office/drawing/2014/main" id="{FDE6AB0A-2440-4248-BCD0-812F6D1EA5B6}"/>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23</a:t>
            </a:r>
          </a:p>
        </p:txBody>
      </p:sp>
    </p:spTree>
    <p:extLst>
      <p:ext uri="{BB962C8B-B14F-4D97-AF65-F5344CB8AC3E}">
        <p14:creationId xmlns:p14="http://schemas.microsoft.com/office/powerpoint/2010/main" val="266550288"/>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958" y="996925"/>
            <a:ext cx="7564042" cy="1130300"/>
          </a:xfrm>
        </p:spPr>
        <p:txBody>
          <a:bodyPr>
            <a:normAutofit fontScale="90000"/>
          </a:bodyPr>
          <a:lstStyle/>
          <a:p>
            <a:r>
              <a:rPr lang="en-US" b="1" dirty="0">
                <a:solidFill>
                  <a:schemeClr val="bg1"/>
                </a:solidFill>
              </a:rPr>
              <a:t>Tax Refunds, returns and  motions to retain tax refund monies</a:t>
            </a:r>
          </a:p>
        </p:txBody>
      </p:sp>
      <p:pic>
        <p:nvPicPr>
          <p:cNvPr id="10242" name="Picture 2" descr="2020 Tax Refund Schedule: When Will I Get My Money Back? | Nasda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8015" y="3337825"/>
            <a:ext cx="3726361" cy="267765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33400" y="2618269"/>
            <a:ext cx="8102600" cy="2677656"/>
          </a:xfrm>
          <a:prstGeom prst="rect">
            <a:avLst/>
          </a:prstGeom>
          <a:noFill/>
        </p:spPr>
        <p:txBody>
          <a:bodyPr wrap="square" rtlCol="0">
            <a:spAutoFit/>
          </a:bodyPr>
          <a:lstStyle/>
          <a:p>
            <a:pPr marL="214313" indent="-214313" defTabSz="342900">
              <a:buFont typeface="Arial" panose="020B0604020202020204" pitchFamily="34" charset="0"/>
              <a:buChar char="•"/>
            </a:pPr>
            <a:r>
              <a:rPr lang="en-US" sz="2100" b="1" dirty="0">
                <a:solidFill>
                  <a:prstClr val="black"/>
                </a:solidFill>
                <a:latin typeface="Century Gothic" panose="020B0502020202020204"/>
              </a:rPr>
              <a:t>Suspended unwritten rule of on1y 1 motion to retain tax refund</a:t>
            </a:r>
          </a:p>
          <a:p>
            <a:pPr defTabSz="342900"/>
            <a:endParaRPr lang="en-US" sz="2100" b="1" dirty="0">
              <a:solidFill>
                <a:prstClr val="white"/>
              </a:solidFill>
              <a:latin typeface="Century Gothic" panose="020B0502020202020204"/>
            </a:endParaRPr>
          </a:p>
          <a:p>
            <a:pPr marL="214313" indent="-214313" defTabSz="342900">
              <a:buFont typeface="Arial" panose="020B0604020202020204" pitchFamily="34" charset="0"/>
              <a:buChar char="•"/>
            </a:pPr>
            <a:r>
              <a:rPr lang="en-US" sz="2100" b="1" dirty="0">
                <a:solidFill>
                  <a:prstClr val="black"/>
                </a:solidFill>
                <a:latin typeface="Century Gothic" panose="020B0502020202020204"/>
              </a:rPr>
              <a:t>Motion must show proof </a:t>
            </a:r>
          </a:p>
          <a:p>
            <a:pPr defTabSz="342900"/>
            <a:r>
              <a:rPr lang="en-US" sz="2100" b="1" dirty="0">
                <a:solidFill>
                  <a:prstClr val="black"/>
                </a:solidFill>
                <a:latin typeface="Century Gothic" panose="020B0502020202020204"/>
              </a:rPr>
              <a:t>  of need</a:t>
            </a:r>
          </a:p>
          <a:p>
            <a:pPr defTabSz="342900"/>
            <a:endParaRPr lang="en-US" sz="2100" b="1" dirty="0">
              <a:solidFill>
                <a:prstClr val="white"/>
              </a:solidFill>
              <a:latin typeface="Century Gothic" panose="020B0502020202020204"/>
            </a:endParaRPr>
          </a:p>
          <a:p>
            <a:pPr marL="214313" indent="-214313" defTabSz="342900">
              <a:buFont typeface="Arial" panose="020B0604020202020204" pitchFamily="34" charset="0"/>
              <a:buChar char="•"/>
            </a:pPr>
            <a:r>
              <a:rPr lang="en-US" sz="2100" b="1" dirty="0">
                <a:solidFill>
                  <a:prstClr val="black"/>
                </a:solidFill>
                <a:latin typeface="Century Gothic" panose="020B0502020202020204"/>
              </a:rPr>
              <a:t>Requirement of status report </a:t>
            </a:r>
          </a:p>
          <a:p>
            <a:pPr defTabSz="342900"/>
            <a:r>
              <a:rPr lang="en-US" sz="2100" b="1" dirty="0">
                <a:solidFill>
                  <a:prstClr val="black"/>
                </a:solidFill>
                <a:latin typeface="Century Gothic" panose="020B0502020202020204"/>
              </a:rPr>
              <a:t>  after monies are spent</a:t>
            </a:r>
          </a:p>
        </p:txBody>
      </p:sp>
      <p:sp>
        <p:nvSpPr>
          <p:cNvPr id="6" name="TextBox 5">
            <a:extLst>
              <a:ext uri="{FF2B5EF4-FFF2-40B4-BE49-F238E27FC236}">
                <a16:creationId xmlns:a16="http://schemas.microsoft.com/office/drawing/2014/main" id="{2B40A981-AF8C-40E0-9ABF-10B51294E33A}"/>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24</a:t>
            </a:r>
          </a:p>
        </p:txBody>
      </p:sp>
    </p:spTree>
    <p:extLst>
      <p:ext uri="{BB962C8B-B14F-4D97-AF65-F5344CB8AC3E}">
        <p14:creationId xmlns:p14="http://schemas.microsoft.com/office/powerpoint/2010/main" val="357361617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10242"/>
                                        </p:tgtEl>
                                        <p:attrNameLst>
                                          <p:attrName>style.visibility</p:attrName>
                                        </p:attrNameLst>
                                      </p:cBhvr>
                                      <p:to>
                                        <p:strVal val="visible"/>
                                      </p:to>
                                    </p:set>
                                    <p:animEffect transition="in" filter="fade">
                                      <p:cBhvr>
                                        <p:cTn id="11" dur="2000"/>
                                        <p:tgtEl>
                                          <p:spTgt spid="10242"/>
                                        </p:tgtEl>
                                      </p:cBhvr>
                                    </p:animEffect>
                                    <p:anim calcmode="lin" valueType="num">
                                      <p:cBhvr>
                                        <p:cTn id="12" dur="2000" fill="hold"/>
                                        <p:tgtEl>
                                          <p:spTgt spid="10242"/>
                                        </p:tgtEl>
                                        <p:attrNameLst>
                                          <p:attrName>ppt_w</p:attrName>
                                        </p:attrNameLst>
                                      </p:cBhvr>
                                      <p:tavLst>
                                        <p:tav tm="0" fmla="#ppt_w*sin(2.5*pi*$)">
                                          <p:val>
                                            <p:fltVal val="0"/>
                                          </p:val>
                                        </p:tav>
                                        <p:tav tm="100000">
                                          <p:val>
                                            <p:fltVal val="1"/>
                                          </p:val>
                                        </p:tav>
                                      </p:tavLst>
                                    </p:anim>
                                    <p:anim calcmode="lin" valueType="num">
                                      <p:cBhvr>
                                        <p:cTn id="13" dur="2000" fill="hold"/>
                                        <p:tgtEl>
                                          <p:spTgt spid="10242"/>
                                        </p:tgtEl>
                                        <p:attrNameLst>
                                          <p:attrName>ppt_h</p:attrName>
                                        </p:attrNameLst>
                                      </p:cBhvr>
                                      <p:tavLst>
                                        <p:tav tm="0">
                                          <p:val>
                                            <p:strVal val="#ppt_h"/>
                                          </p:val>
                                        </p:tav>
                                        <p:tav tm="100000">
                                          <p:val>
                                            <p:strVal val="#ppt_h"/>
                                          </p:val>
                                        </p:tav>
                                      </p:tavLst>
                                    </p:anim>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6204" y="595786"/>
            <a:ext cx="6400800" cy="1130300"/>
          </a:xfrm>
        </p:spPr>
        <p:txBody>
          <a:bodyPr>
            <a:normAutofit/>
          </a:bodyPr>
          <a:lstStyle/>
          <a:p>
            <a:r>
              <a:rPr lang="en-US" b="1" dirty="0">
                <a:solidFill>
                  <a:schemeClr val="bg1"/>
                </a:solidFill>
              </a:rPr>
              <a:t>Mortgage Forbearance</a:t>
            </a:r>
          </a:p>
        </p:txBody>
      </p:sp>
      <p:pic>
        <p:nvPicPr>
          <p:cNvPr id="3" name="Picture 2" descr="C:\Users\gm.DAYTON13\AppData\Local\Microsoft\Windows\INetCache\Content.MSO\CC4B3D09.tmp"/>
          <p:cNvPicPr/>
          <p:nvPr/>
        </p:nvPicPr>
        <p:blipFill>
          <a:blip r:embed="rId3">
            <a:extLst>
              <a:ext uri="{28A0092B-C50C-407E-A947-70E740481C1C}">
                <a14:useLocalDpi xmlns:a14="http://schemas.microsoft.com/office/drawing/2010/main" val="0"/>
              </a:ext>
            </a:extLst>
          </a:blip>
          <a:srcRect/>
          <a:stretch>
            <a:fillRect/>
          </a:stretch>
        </p:blipFill>
        <p:spPr bwMode="auto">
          <a:xfrm>
            <a:off x="362778" y="2756656"/>
            <a:ext cx="2814798" cy="2184799"/>
          </a:xfrm>
          <a:prstGeom prst="rect">
            <a:avLst/>
          </a:prstGeom>
          <a:noFill/>
          <a:ln>
            <a:noFill/>
          </a:ln>
        </p:spPr>
      </p:pic>
      <p:sp>
        <p:nvSpPr>
          <p:cNvPr id="4" name="TextBox 3"/>
          <p:cNvSpPr txBox="1"/>
          <p:nvPr/>
        </p:nvSpPr>
        <p:spPr>
          <a:xfrm>
            <a:off x="427382" y="1856192"/>
            <a:ext cx="8289235" cy="646331"/>
          </a:xfrm>
          <a:prstGeom prst="rect">
            <a:avLst/>
          </a:prstGeom>
          <a:noFill/>
        </p:spPr>
        <p:txBody>
          <a:bodyPr wrap="square" rtlCol="0">
            <a:spAutoFit/>
          </a:bodyPr>
          <a:lstStyle/>
          <a:p>
            <a:pPr marL="214313" indent="-214313" defTabSz="342900">
              <a:buFont typeface="Arial" panose="020B0604020202020204" pitchFamily="34" charset="0"/>
              <a:buChar char="•"/>
            </a:pPr>
            <a:r>
              <a:rPr lang="en-US" b="1" dirty="0">
                <a:solidFill>
                  <a:prstClr val="black"/>
                </a:solidFill>
                <a:latin typeface="Century Gothic" panose="020B0502020202020204"/>
              </a:rPr>
              <a:t>§4022(b) of CARES Act allows a borrower of a federally back mortgage loan to seek a 6 month forbearance</a:t>
            </a:r>
          </a:p>
        </p:txBody>
      </p:sp>
      <p:sp>
        <p:nvSpPr>
          <p:cNvPr id="5" name="TextBox 4"/>
          <p:cNvSpPr txBox="1"/>
          <p:nvPr/>
        </p:nvSpPr>
        <p:spPr>
          <a:xfrm>
            <a:off x="3250096" y="3063792"/>
            <a:ext cx="5531126" cy="923330"/>
          </a:xfrm>
          <a:prstGeom prst="rect">
            <a:avLst/>
          </a:prstGeom>
          <a:noFill/>
        </p:spPr>
        <p:txBody>
          <a:bodyPr wrap="square" rtlCol="0">
            <a:spAutoFit/>
          </a:bodyPr>
          <a:lstStyle/>
          <a:p>
            <a:pPr marL="257175" indent="-257175" defTabSz="342900">
              <a:buFont typeface="Arial" panose="020B0604020202020204" pitchFamily="34" charset="0"/>
              <a:buChar char="•"/>
            </a:pPr>
            <a:r>
              <a:rPr lang="en-US" b="1" dirty="0">
                <a:solidFill>
                  <a:prstClr val="black"/>
                </a:solidFill>
                <a:latin typeface="Century Gothic" panose="020B0502020202020204"/>
              </a:rPr>
              <a:t>Know the difference between Forbearance and Deferral. Talk to your debtor and have a plan in plan</a:t>
            </a:r>
          </a:p>
        </p:txBody>
      </p:sp>
      <p:sp>
        <p:nvSpPr>
          <p:cNvPr id="6" name="TextBox 5"/>
          <p:cNvSpPr txBox="1"/>
          <p:nvPr/>
        </p:nvSpPr>
        <p:spPr>
          <a:xfrm>
            <a:off x="3250096" y="4137163"/>
            <a:ext cx="5531126" cy="923330"/>
          </a:xfrm>
          <a:prstGeom prst="rect">
            <a:avLst/>
          </a:prstGeom>
          <a:noFill/>
        </p:spPr>
        <p:txBody>
          <a:bodyPr wrap="square" rtlCol="0">
            <a:spAutoFit/>
          </a:bodyPr>
          <a:lstStyle/>
          <a:p>
            <a:pPr marL="214313" indent="-214313" defTabSz="342900">
              <a:buFont typeface="Arial" panose="020B0604020202020204" pitchFamily="34" charset="0"/>
              <a:buChar char="•"/>
            </a:pPr>
            <a:r>
              <a:rPr lang="en-US" b="1" dirty="0">
                <a:solidFill>
                  <a:prstClr val="black"/>
                </a:solidFill>
                <a:latin typeface="Century Gothic" panose="020B0502020202020204"/>
              </a:rPr>
              <a:t>Expect and email from the Chapter 13 Office when a forbearance notice is filed on a Trustee disburse mortgage </a:t>
            </a:r>
          </a:p>
        </p:txBody>
      </p:sp>
      <p:sp>
        <p:nvSpPr>
          <p:cNvPr id="7" name="TextBox 6"/>
          <p:cNvSpPr txBox="1"/>
          <p:nvPr/>
        </p:nvSpPr>
        <p:spPr>
          <a:xfrm>
            <a:off x="597452" y="5241328"/>
            <a:ext cx="8532743" cy="646331"/>
          </a:xfrm>
          <a:prstGeom prst="rect">
            <a:avLst/>
          </a:prstGeom>
          <a:noFill/>
        </p:spPr>
        <p:txBody>
          <a:bodyPr wrap="square" rtlCol="0">
            <a:spAutoFit/>
          </a:bodyPr>
          <a:lstStyle/>
          <a:p>
            <a:pPr marL="257175" indent="-257175" defTabSz="342900">
              <a:buFont typeface="Arial" panose="020B0604020202020204" pitchFamily="34" charset="0"/>
              <a:buChar char="•"/>
            </a:pPr>
            <a:r>
              <a:rPr lang="en-US" b="1" dirty="0">
                <a:solidFill>
                  <a:prstClr val="black"/>
                </a:solidFill>
                <a:latin typeface="Century Gothic" panose="020B0502020202020204"/>
              </a:rPr>
              <a:t>Watch for notices being filed by mortgage lenders without debtor requests</a:t>
            </a:r>
          </a:p>
        </p:txBody>
      </p:sp>
      <p:sp>
        <p:nvSpPr>
          <p:cNvPr id="9" name="TextBox 8">
            <a:extLst>
              <a:ext uri="{FF2B5EF4-FFF2-40B4-BE49-F238E27FC236}">
                <a16:creationId xmlns:a16="http://schemas.microsoft.com/office/drawing/2014/main" id="{7D5E8748-71D7-43A3-A914-E19A410C1B0A}"/>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25</a:t>
            </a:r>
          </a:p>
        </p:txBody>
      </p:sp>
    </p:spTree>
    <p:extLst>
      <p:ext uri="{BB962C8B-B14F-4D97-AF65-F5344CB8AC3E}">
        <p14:creationId xmlns:p14="http://schemas.microsoft.com/office/powerpoint/2010/main" val="135798918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80">
                                          <p:stCondLst>
                                            <p:cond delay="0"/>
                                          </p:stCondLst>
                                        </p:cTn>
                                        <p:tgtEl>
                                          <p:spTgt spid="3"/>
                                        </p:tgtEl>
                                      </p:cBhvr>
                                    </p:animEffect>
                                    <p:anim calcmode="lin" valueType="num">
                                      <p:cBhvr>
                                        <p:cTn id="12"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7" dur="26">
                                          <p:stCondLst>
                                            <p:cond delay="650"/>
                                          </p:stCondLst>
                                        </p:cTn>
                                        <p:tgtEl>
                                          <p:spTgt spid="3"/>
                                        </p:tgtEl>
                                      </p:cBhvr>
                                      <p:to x="100000" y="60000"/>
                                    </p:animScale>
                                    <p:animScale>
                                      <p:cBhvr>
                                        <p:cTn id="18" dur="166" decel="50000">
                                          <p:stCondLst>
                                            <p:cond delay="676"/>
                                          </p:stCondLst>
                                        </p:cTn>
                                        <p:tgtEl>
                                          <p:spTgt spid="3"/>
                                        </p:tgtEl>
                                      </p:cBhvr>
                                      <p:to x="100000" y="100000"/>
                                    </p:animScale>
                                    <p:animScale>
                                      <p:cBhvr>
                                        <p:cTn id="19" dur="26">
                                          <p:stCondLst>
                                            <p:cond delay="1312"/>
                                          </p:stCondLst>
                                        </p:cTn>
                                        <p:tgtEl>
                                          <p:spTgt spid="3"/>
                                        </p:tgtEl>
                                      </p:cBhvr>
                                      <p:to x="100000" y="80000"/>
                                    </p:animScale>
                                    <p:animScale>
                                      <p:cBhvr>
                                        <p:cTn id="20" dur="166" decel="50000">
                                          <p:stCondLst>
                                            <p:cond delay="1338"/>
                                          </p:stCondLst>
                                        </p:cTn>
                                        <p:tgtEl>
                                          <p:spTgt spid="3"/>
                                        </p:tgtEl>
                                      </p:cBhvr>
                                      <p:to x="100000" y="100000"/>
                                    </p:animScale>
                                    <p:animScale>
                                      <p:cBhvr>
                                        <p:cTn id="21" dur="26">
                                          <p:stCondLst>
                                            <p:cond delay="1642"/>
                                          </p:stCondLst>
                                        </p:cTn>
                                        <p:tgtEl>
                                          <p:spTgt spid="3"/>
                                        </p:tgtEl>
                                      </p:cBhvr>
                                      <p:to x="100000" y="90000"/>
                                    </p:animScale>
                                    <p:animScale>
                                      <p:cBhvr>
                                        <p:cTn id="22" dur="166" decel="50000">
                                          <p:stCondLst>
                                            <p:cond delay="1668"/>
                                          </p:stCondLst>
                                        </p:cTn>
                                        <p:tgtEl>
                                          <p:spTgt spid="3"/>
                                        </p:tgtEl>
                                      </p:cBhvr>
                                      <p:to x="100000" y="100000"/>
                                    </p:animScale>
                                    <p:animScale>
                                      <p:cBhvr>
                                        <p:cTn id="23" dur="26">
                                          <p:stCondLst>
                                            <p:cond delay="1808"/>
                                          </p:stCondLst>
                                        </p:cTn>
                                        <p:tgtEl>
                                          <p:spTgt spid="3"/>
                                        </p:tgtEl>
                                      </p:cBhvr>
                                      <p:to x="100000" y="95000"/>
                                    </p:animScale>
                                    <p:animScale>
                                      <p:cBhvr>
                                        <p:cTn id="24" dur="166" decel="50000">
                                          <p:stCondLst>
                                            <p:cond delay="1834"/>
                                          </p:stCondLst>
                                        </p:cTn>
                                        <p:tgtEl>
                                          <p:spTgt spid="3"/>
                                        </p:tgtEl>
                                      </p:cBhvr>
                                      <p:to x="100000" y="100000"/>
                                    </p:animScale>
                                  </p:childTnLst>
                                </p:cTn>
                              </p:par>
                            </p:childTnLst>
                          </p:cTn>
                        </p:par>
                        <p:par>
                          <p:cTn id="25" fill="hold">
                            <p:stCondLst>
                              <p:cond delay="2500"/>
                            </p:stCondLst>
                            <p:childTnLst>
                              <p:par>
                                <p:cTn id="26" presetID="26" presetClass="entr" presetSubtype="0"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down)">
                                      <p:cBhvr>
                                        <p:cTn id="28" dur="580">
                                          <p:stCondLst>
                                            <p:cond delay="0"/>
                                          </p:stCondLst>
                                        </p:cTn>
                                        <p:tgtEl>
                                          <p:spTgt spid="4"/>
                                        </p:tgtEl>
                                      </p:cBhvr>
                                    </p:animEffect>
                                    <p:anim calcmode="lin" valueType="num">
                                      <p:cBhvr>
                                        <p:cTn id="29"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4" dur="26">
                                          <p:stCondLst>
                                            <p:cond delay="650"/>
                                          </p:stCondLst>
                                        </p:cTn>
                                        <p:tgtEl>
                                          <p:spTgt spid="4"/>
                                        </p:tgtEl>
                                      </p:cBhvr>
                                      <p:to x="100000" y="60000"/>
                                    </p:animScale>
                                    <p:animScale>
                                      <p:cBhvr>
                                        <p:cTn id="35" dur="166" decel="50000">
                                          <p:stCondLst>
                                            <p:cond delay="676"/>
                                          </p:stCondLst>
                                        </p:cTn>
                                        <p:tgtEl>
                                          <p:spTgt spid="4"/>
                                        </p:tgtEl>
                                      </p:cBhvr>
                                      <p:to x="100000" y="100000"/>
                                    </p:animScale>
                                    <p:animScale>
                                      <p:cBhvr>
                                        <p:cTn id="36" dur="26">
                                          <p:stCondLst>
                                            <p:cond delay="1312"/>
                                          </p:stCondLst>
                                        </p:cTn>
                                        <p:tgtEl>
                                          <p:spTgt spid="4"/>
                                        </p:tgtEl>
                                      </p:cBhvr>
                                      <p:to x="100000" y="80000"/>
                                    </p:animScale>
                                    <p:animScale>
                                      <p:cBhvr>
                                        <p:cTn id="37" dur="166" decel="50000">
                                          <p:stCondLst>
                                            <p:cond delay="1338"/>
                                          </p:stCondLst>
                                        </p:cTn>
                                        <p:tgtEl>
                                          <p:spTgt spid="4"/>
                                        </p:tgtEl>
                                      </p:cBhvr>
                                      <p:to x="100000" y="100000"/>
                                    </p:animScale>
                                    <p:animScale>
                                      <p:cBhvr>
                                        <p:cTn id="38" dur="26">
                                          <p:stCondLst>
                                            <p:cond delay="1642"/>
                                          </p:stCondLst>
                                        </p:cTn>
                                        <p:tgtEl>
                                          <p:spTgt spid="4"/>
                                        </p:tgtEl>
                                      </p:cBhvr>
                                      <p:to x="100000" y="90000"/>
                                    </p:animScale>
                                    <p:animScale>
                                      <p:cBhvr>
                                        <p:cTn id="39" dur="166" decel="50000">
                                          <p:stCondLst>
                                            <p:cond delay="1668"/>
                                          </p:stCondLst>
                                        </p:cTn>
                                        <p:tgtEl>
                                          <p:spTgt spid="4"/>
                                        </p:tgtEl>
                                      </p:cBhvr>
                                      <p:to x="100000" y="100000"/>
                                    </p:animScale>
                                    <p:animScale>
                                      <p:cBhvr>
                                        <p:cTn id="40" dur="26">
                                          <p:stCondLst>
                                            <p:cond delay="1808"/>
                                          </p:stCondLst>
                                        </p:cTn>
                                        <p:tgtEl>
                                          <p:spTgt spid="4"/>
                                        </p:tgtEl>
                                      </p:cBhvr>
                                      <p:to x="100000" y="95000"/>
                                    </p:animScale>
                                    <p:animScale>
                                      <p:cBhvr>
                                        <p:cTn id="41" dur="166" decel="50000">
                                          <p:stCondLst>
                                            <p:cond delay="1834"/>
                                          </p:stCondLst>
                                        </p:cTn>
                                        <p:tgtEl>
                                          <p:spTgt spid="4"/>
                                        </p:tgtEl>
                                      </p:cBhvr>
                                      <p:to x="100000" y="100000"/>
                                    </p:animScale>
                                  </p:childTnLst>
                                </p:cTn>
                              </p:par>
                            </p:childTnLst>
                          </p:cTn>
                        </p:par>
                        <p:par>
                          <p:cTn id="42" fill="hold">
                            <p:stCondLst>
                              <p:cond delay="4500"/>
                            </p:stCondLst>
                            <p:childTnLst>
                              <p:par>
                                <p:cTn id="43" presetID="26" presetClass="entr" presetSubtype="0"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down)">
                                      <p:cBhvr>
                                        <p:cTn id="45" dur="580">
                                          <p:stCondLst>
                                            <p:cond delay="0"/>
                                          </p:stCondLst>
                                        </p:cTn>
                                        <p:tgtEl>
                                          <p:spTgt spid="5"/>
                                        </p:tgtEl>
                                      </p:cBhvr>
                                    </p:animEffect>
                                    <p:anim calcmode="lin" valueType="num">
                                      <p:cBhvr>
                                        <p:cTn id="4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51" dur="26">
                                          <p:stCondLst>
                                            <p:cond delay="650"/>
                                          </p:stCondLst>
                                        </p:cTn>
                                        <p:tgtEl>
                                          <p:spTgt spid="5"/>
                                        </p:tgtEl>
                                      </p:cBhvr>
                                      <p:to x="100000" y="60000"/>
                                    </p:animScale>
                                    <p:animScale>
                                      <p:cBhvr>
                                        <p:cTn id="52" dur="166" decel="50000">
                                          <p:stCondLst>
                                            <p:cond delay="676"/>
                                          </p:stCondLst>
                                        </p:cTn>
                                        <p:tgtEl>
                                          <p:spTgt spid="5"/>
                                        </p:tgtEl>
                                      </p:cBhvr>
                                      <p:to x="100000" y="100000"/>
                                    </p:animScale>
                                    <p:animScale>
                                      <p:cBhvr>
                                        <p:cTn id="53" dur="26">
                                          <p:stCondLst>
                                            <p:cond delay="1312"/>
                                          </p:stCondLst>
                                        </p:cTn>
                                        <p:tgtEl>
                                          <p:spTgt spid="5"/>
                                        </p:tgtEl>
                                      </p:cBhvr>
                                      <p:to x="100000" y="80000"/>
                                    </p:animScale>
                                    <p:animScale>
                                      <p:cBhvr>
                                        <p:cTn id="54" dur="166" decel="50000">
                                          <p:stCondLst>
                                            <p:cond delay="1338"/>
                                          </p:stCondLst>
                                        </p:cTn>
                                        <p:tgtEl>
                                          <p:spTgt spid="5"/>
                                        </p:tgtEl>
                                      </p:cBhvr>
                                      <p:to x="100000" y="100000"/>
                                    </p:animScale>
                                    <p:animScale>
                                      <p:cBhvr>
                                        <p:cTn id="55" dur="26">
                                          <p:stCondLst>
                                            <p:cond delay="1642"/>
                                          </p:stCondLst>
                                        </p:cTn>
                                        <p:tgtEl>
                                          <p:spTgt spid="5"/>
                                        </p:tgtEl>
                                      </p:cBhvr>
                                      <p:to x="100000" y="90000"/>
                                    </p:animScale>
                                    <p:animScale>
                                      <p:cBhvr>
                                        <p:cTn id="56" dur="166" decel="50000">
                                          <p:stCondLst>
                                            <p:cond delay="1668"/>
                                          </p:stCondLst>
                                        </p:cTn>
                                        <p:tgtEl>
                                          <p:spTgt spid="5"/>
                                        </p:tgtEl>
                                      </p:cBhvr>
                                      <p:to x="100000" y="100000"/>
                                    </p:animScale>
                                    <p:animScale>
                                      <p:cBhvr>
                                        <p:cTn id="57" dur="26">
                                          <p:stCondLst>
                                            <p:cond delay="1808"/>
                                          </p:stCondLst>
                                        </p:cTn>
                                        <p:tgtEl>
                                          <p:spTgt spid="5"/>
                                        </p:tgtEl>
                                      </p:cBhvr>
                                      <p:to x="100000" y="95000"/>
                                    </p:animScale>
                                    <p:animScale>
                                      <p:cBhvr>
                                        <p:cTn id="58" dur="166" decel="50000">
                                          <p:stCondLst>
                                            <p:cond delay="1834"/>
                                          </p:stCondLst>
                                        </p:cTn>
                                        <p:tgtEl>
                                          <p:spTgt spid="5"/>
                                        </p:tgtEl>
                                      </p:cBhvr>
                                      <p:to x="100000" y="100000"/>
                                    </p:animScale>
                                  </p:childTnLst>
                                </p:cTn>
                              </p:par>
                            </p:childTnLst>
                          </p:cTn>
                        </p:par>
                        <p:par>
                          <p:cTn id="59" fill="hold">
                            <p:stCondLst>
                              <p:cond delay="6500"/>
                            </p:stCondLst>
                            <p:childTnLst>
                              <p:par>
                                <p:cTn id="60" presetID="26" presetClass="entr" presetSubtype="0" fill="hold" grpId="0" nodeType="after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wipe(down)">
                                      <p:cBhvr>
                                        <p:cTn id="62" dur="580">
                                          <p:stCondLst>
                                            <p:cond delay="0"/>
                                          </p:stCondLst>
                                        </p:cTn>
                                        <p:tgtEl>
                                          <p:spTgt spid="6"/>
                                        </p:tgtEl>
                                      </p:cBhvr>
                                    </p:animEffect>
                                    <p:anim calcmode="lin" valueType="num">
                                      <p:cBhvr>
                                        <p:cTn id="63"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64"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65"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66"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67"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68" dur="26">
                                          <p:stCondLst>
                                            <p:cond delay="650"/>
                                          </p:stCondLst>
                                        </p:cTn>
                                        <p:tgtEl>
                                          <p:spTgt spid="6"/>
                                        </p:tgtEl>
                                      </p:cBhvr>
                                      <p:to x="100000" y="60000"/>
                                    </p:animScale>
                                    <p:animScale>
                                      <p:cBhvr>
                                        <p:cTn id="69" dur="166" decel="50000">
                                          <p:stCondLst>
                                            <p:cond delay="676"/>
                                          </p:stCondLst>
                                        </p:cTn>
                                        <p:tgtEl>
                                          <p:spTgt spid="6"/>
                                        </p:tgtEl>
                                      </p:cBhvr>
                                      <p:to x="100000" y="100000"/>
                                    </p:animScale>
                                    <p:animScale>
                                      <p:cBhvr>
                                        <p:cTn id="70" dur="26">
                                          <p:stCondLst>
                                            <p:cond delay="1312"/>
                                          </p:stCondLst>
                                        </p:cTn>
                                        <p:tgtEl>
                                          <p:spTgt spid="6"/>
                                        </p:tgtEl>
                                      </p:cBhvr>
                                      <p:to x="100000" y="80000"/>
                                    </p:animScale>
                                    <p:animScale>
                                      <p:cBhvr>
                                        <p:cTn id="71" dur="166" decel="50000">
                                          <p:stCondLst>
                                            <p:cond delay="1338"/>
                                          </p:stCondLst>
                                        </p:cTn>
                                        <p:tgtEl>
                                          <p:spTgt spid="6"/>
                                        </p:tgtEl>
                                      </p:cBhvr>
                                      <p:to x="100000" y="100000"/>
                                    </p:animScale>
                                    <p:animScale>
                                      <p:cBhvr>
                                        <p:cTn id="72" dur="26">
                                          <p:stCondLst>
                                            <p:cond delay="1642"/>
                                          </p:stCondLst>
                                        </p:cTn>
                                        <p:tgtEl>
                                          <p:spTgt spid="6"/>
                                        </p:tgtEl>
                                      </p:cBhvr>
                                      <p:to x="100000" y="90000"/>
                                    </p:animScale>
                                    <p:animScale>
                                      <p:cBhvr>
                                        <p:cTn id="73" dur="166" decel="50000">
                                          <p:stCondLst>
                                            <p:cond delay="1668"/>
                                          </p:stCondLst>
                                        </p:cTn>
                                        <p:tgtEl>
                                          <p:spTgt spid="6"/>
                                        </p:tgtEl>
                                      </p:cBhvr>
                                      <p:to x="100000" y="100000"/>
                                    </p:animScale>
                                    <p:animScale>
                                      <p:cBhvr>
                                        <p:cTn id="74" dur="26">
                                          <p:stCondLst>
                                            <p:cond delay="1808"/>
                                          </p:stCondLst>
                                        </p:cTn>
                                        <p:tgtEl>
                                          <p:spTgt spid="6"/>
                                        </p:tgtEl>
                                      </p:cBhvr>
                                      <p:to x="100000" y="95000"/>
                                    </p:animScale>
                                    <p:animScale>
                                      <p:cBhvr>
                                        <p:cTn id="75" dur="166" decel="50000">
                                          <p:stCondLst>
                                            <p:cond delay="1834"/>
                                          </p:stCondLst>
                                        </p:cTn>
                                        <p:tgtEl>
                                          <p:spTgt spid="6"/>
                                        </p:tgtEl>
                                      </p:cBhvr>
                                      <p:to x="100000" y="100000"/>
                                    </p:animScale>
                                  </p:childTnLst>
                                </p:cTn>
                              </p:par>
                            </p:childTnLst>
                          </p:cTn>
                        </p:par>
                        <p:par>
                          <p:cTn id="76" fill="hold">
                            <p:stCondLst>
                              <p:cond delay="8500"/>
                            </p:stCondLst>
                            <p:childTnLst>
                              <p:par>
                                <p:cTn id="77" presetID="26" presetClass="entr" presetSubtype="0" fill="hold" grpId="0" nodeType="after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wipe(down)">
                                      <p:cBhvr>
                                        <p:cTn id="79" dur="580">
                                          <p:stCondLst>
                                            <p:cond delay="0"/>
                                          </p:stCondLst>
                                        </p:cTn>
                                        <p:tgtEl>
                                          <p:spTgt spid="7"/>
                                        </p:tgtEl>
                                      </p:cBhvr>
                                    </p:animEffect>
                                    <p:anim calcmode="lin" valueType="num">
                                      <p:cBhvr>
                                        <p:cTn id="80"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85" dur="26">
                                          <p:stCondLst>
                                            <p:cond delay="650"/>
                                          </p:stCondLst>
                                        </p:cTn>
                                        <p:tgtEl>
                                          <p:spTgt spid="7"/>
                                        </p:tgtEl>
                                      </p:cBhvr>
                                      <p:to x="100000" y="60000"/>
                                    </p:animScale>
                                    <p:animScale>
                                      <p:cBhvr>
                                        <p:cTn id="86" dur="166" decel="50000">
                                          <p:stCondLst>
                                            <p:cond delay="676"/>
                                          </p:stCondLst>
                                        </p:cTn>
                                        <p:tgtEl>
                                          <p:spTgt spid="7"/>
                                        </p:tgtEl>
                                      </p:cBhvr>
                                      <p:to x="100000" y="100000"/>
                                    </p:animScale>
                                    <p:animScale>
                                      <p:cBhvr>
                                        <p:cTn id="87" dur="26">
                                          <p:stCondLst>
                                            <p:cond delay="1312"/>
                                          </p:stCondLst>
                                        </p:cTn>
                                        <p:tgtEl>
                                          <p:spTgt spid="7"/>
                                        </p:tgtEl>
                                      </p:cBhvr>
                                      <p:to x="100000" y="80000"/>
                                    </p:animScale>
                                    <p:animScale>
                                      <p:cBhvr>
                                        <p:cTn id="88" dur="166" decel="50000">
                                          <p:stCondLst>
                                            <p:cond delay="1338"/>
                                          </p:stCondLst>
                                        </p:cTn>
                                        <p:tgtEl>
                                          <p:spTgt spid="7"/>
                                        </p:tgtEl>
                                      </p:cBhvr>
                                      <p:to x="100000" y="100000"/>
                                    </p:animScale>
                                    <p:animScale>
                                      <p:cBhvr>
                                        <p:cTn id="89" dur="26">
                                          <p:stCondLst>
                                            <p:cond delay="1642"/>
                                          </p:stCondLst>
                                        </p:cTn>
                                        <p:tgtEl>
                                          <p:spTgt spid="7"/>
                                        </p:tgtEl>
                                      </p:cBhvr>
                                      <p:to x="100000" y="90000"/>
                                    </p:animScale>
                                    <p:animScale>
                                      <p:cBhvr>
                                        <p:cTn id="90" dur="166" decel="50000">
                                          <p:stCondLst>
                                            <p:cond delay="1668"/>
                                          </p:stCondLst>
                                        </p:cTn>
                                        <p:tgtEl>
                                          <p:spTgt spid="7"/>
                                        </p:tgtEl>
                                      </p:cBhvr>
                                      <p:to x="100000" y="100000"/>
                                    </p:animScale>
                                    <p:animScale>
                                      <p:cBhvr>
                                        <p:cTn id="91" dur="26">
                                          <p:stCondLst>
                                            <p:cond delay="1808"/>
                                          </p:stCondLst>
                                        </p:cTn>
                                        <p:tgtEl>
                                          <p:spTgt spid="7"/>
                                        </p:tgtEl>
                                      </p:cBhvr>
                                      <p:to x="100000" y="95000"/>
                                    </p:animScale>
                                    <p:animScale>
                                      <p:cBhvr>
                                        <p:cTn id="92"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E49747-AE91-42E6-8EDF-6A19D3B8CBAB}"/>
              </a:ext>
            </a:extLst>
          </p:cNvPr>
          <p:cNvPicPr>
            <a:picLocks noChangeAspect="1"/>
          </p:cNvPicPr>
          <p:nvPr/>
        </p:nvPicPr>
        <p:blipFill>
          <a:blip r:embed="rId3"/>
          <a:stretch>
            <a:fillRect/>
          </a:stretch>
        </p:blipFill>
        <p:spPr>
          <a:xfrm>
            <a:off x="1172935" y="175483"/>
            <a:ext cx="6798141" cy="6364611"/>
          </a:xfrm>
          <a:prstGeom prst="rect">
            <a:avLst/>
          </a:prstGeom>
        </p:spPr>
      </p:pic>
      <p:sp>
        <p:nvSpPr>
          <p:cNvPr id="4" name="TextBox 3">
            <a:extLst>
              <a:ext uri="{FF2B5EF4-FFF2-40B4-BE49-F238E27FC236}">
                <a16:creationId xmlns:a16="http://schemas.microsoft.com/office/drawing/2014/main" id="{3B336B44-D13C-41AF-ACB2-5C7B47D8F04B}"/>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26</a:t>
            </a:r>
          </a:p>
        </p:txBody>
      </p:sp>
    </p:spTree>
    <p:extLst>
      <p:ext uri="{BB962C8B-B14F-4D97-AF65-F5344CB8AC3E}">
        <p14:creationId xmlns:p14="http://schemas.microsoft.com/office/powerpoint/2010/main" val="11083403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9551" y="834374"/>
            <a:ext cx="4230291" cy="1130300"/>
          </a:xfrm>
        </p:spPr>
        <p:txBody>
          <a:bodyPr>
            <a:normAutofit/>
          </a:bodyPr>
          <a:lstStyle/>
          <a:p>
            <a:r>
              <a:rPr lang="en-US" sz="3300" b="1" dirty="0">
                <a:solidFill>
                  <a:schemeClr val="bg1"/>
                </a:solidFill>
              </a:rPr>
              <a:t>341 documents</a:t>
            </a:r>
          </a:p>
        </p:txBody>
      </p:sp>
      <p:grpSp>
        <p:nvGrpSpPr>
          <p:cNvPr id="8" name="Group 7">
            <a:extLst>
              <a:ext uri="{FF2B5EF4-FFF2-40B4-BE49-F238E27FC236}">
                <a16:creationId xmlns:a16="http://schemas.microsoft.com/office/drawing/2014/main" id="{790E3039-051E-4163-8A81-96DC17C60FE3}"/>
              </a:ext>
            </a:extLst>
          </p:cNvPr>
          <p:cNvGrpSpPr/>
          <p:nvPr/>
        </p:nvGrpSpPr>
        <p:grpSpPr>
          <a:xfrm>
            <a:off x="4608996" y="668875"/>
            <a:ext cx="4092734" cy="3891581"/>
            <a:chOff x="4608996" y="668869"/>
            <a:chExt cx="4092734" cy="3891581"/>
          </a:xfrm>
        </p:grpSpPr>
        <p:pic>
          <p:nvPicPr>
            <p:cNvPr id="4" name="Picture 3" descr="C:\Users\gm.DAYTON13\AppData\Local\Microsoft\Windows\INetCache\Content.MSO\E2D44580.tmp"/>
            <p:cNvPicPr/>
            <p:nvPr/>
          </p:nvPicPr>
          <p:blipFill rotWithShape="1">
            <a:blip r:embed="rId3">
              <a:extLst>
                <a:ext uri="{28A0092B-C50C-407E-A947-70E740481C1C}">
                  <a14:useLocalDpi xmlns:a14="http://schemas.microsoft.com/office/drawing/2010/main" val="0"/>
                </a:ext>
              </a:extLst>
            </a:blip>
            <a:srcRect b="8827"/>
            <a:stretch/>
          </p:blipFill>
          <p:spPr bwMode="auto">
            <a:xfrm>
              <a:off x="4608996" y="668869"/>
              <a:ext cx="2768600" cy="2464204"/>
            </a:xfrm>
            <a:prstGeom prst="rect">
              <a:avLst/>
            </a:prstGeom>
            <a:noFill/>
            <a:ln>
              <a:noFill/>
            </a:ln>
          </p:spPr>
        </p:pic>
        <p:pic>
          <p:nvPicPr>
            <p:cNvPr id="5" name="Picture 4" descr="C:\Users\gm.DAYTON13\AppData\Local\Microsoft\Windows\INetCache\Content.MSO\B9153637.tmp"/>
            <p:cNvPicPr/>
            <p:nvPr/>
          </p:nvPicPr>
          <p:blipFill>
            <a:blip r:embed="rId4">
              <a:extLst>
                <a:ext uri="{28A0092B-C50C-407E-A947-70E740481C1C}">
                  <a14:useLocalDpi xmlns:a14="http://schemas.microsoft.com/office/drawing/2010/main" val="0"/>
                </a:ext>
              </a:extLst>
            </a:blip>
            <a:srcRect/>
            <a:stretch>
              <a:fillRect/>
            </a:stretch>
          </p:blipFill>
          <p:spPr bwMode="auto">
            <a:xfrm>
              <a:off x="6053462" y="2595125"/>
              <a:ext cx="2648268" cy="1965325"/>
            </a:xfrm>
            <a:prstGeom prst="rect">
              <a:avLst/>
            </a:prstGeom>
            <a:noFill/>
            <a:ln>
              <a:noFill/>
            </a:ln>
          </p:spPr>
        </p:pic>
      </p:grpSp>
      <p:sp>
        <p:nvSpPr>
          <p:cNvPr id="3" name="TextBox 2"/>
          <p:cNvSpPr txBox="1"/>
          <p:nvPr/>
        </p:nvSpPr>
        <p:spPr>
          <a:xfrm>
            <a:off x="671916" y="2571751"/>
            <a:ext cx="3747691" cy="923330"/>
          </a:xfrm>
          <a:prstGeom prst="rect">
            <a:avLst/>
          </a:prstGeom>
          <a:noFill/>
        </p:spPr>
        <p:txBody>
          <a:bodyPr wrap="square" rtlCol="0">
            <a:spAutoFit/>
          </a:bodyPr>
          <a:lstStyle/>
          <a:p>
            <a:pPr marL="214313" indent="-214313" defTabSz="342900">
              <a:buFont typeface="Arial" panose="020B0604020202020204" pitchFamily="34" charset="0"/>
              <a:buChar char="•"/>
            </a:pPr>
            <a:r>
              <a:rPr lang="en-US" b="1" dirty="0">
                <a:solidFill>
                  <a:prstClr val="black"/>
                </a:solidFill>
                <a:latin typeface="Century Gothic" panose="020B0502020202020204"/>
              </a:rPr>
              <a:t>Documents are being emailed to attorneys prior to the §341 docket</a:t>
            </a:r>
          </a:p>
        </p:txBody>
      </p:sp>
      <p:sp>
        <p:nvSpPr>
          <p:cNvPr id="6" name="TextBox 5"/>
          <p:cNvSpPr txBox="1"/>
          <p:nvPr/>
        </p:nvSpPr>
        <p:spPr>
          <a:xfrm>
            <a:off x="671915" y="3779410"/>
            <a:ext cx="5321387" cy="646331"/>
          </a:xfrm>
          <a:prstGeom prst="rect">
            <a:avLst/>
          </a:prstGeom>
          <a:noFill/>
        </p:spPr>
        <p:txBody>
          <a:bodyPr wrap="square" rtlCol="0">
            <a:spAutoFit/>
          </a:bodyPr>
          <a:lstStyle/>
          <a:p>
            <a:pPr marL="214313" indent="-214313" defTabSz="342900">
              <a:buFont typeface="Arial" panose="020B0604020202020204" pitchFamily="34" charset="0"/>
              <a:buChar char="•"/>
            </a:pPr>
            <a:r>
              <a:rPr lang="en-US" b="1" dirty="0">
                <a:solidFill>
                  <a:prstClr val="black"/>
                </a:solidFill>
                <a:latin typeface="Century Gothic" panose="020B0502020202020204"/>
              </a:rPr>
              <a:t>Obtaining debtors’ authorization to sign payroll and tax orders at the §341 meeting</a:t>
            </a:r>
          </a:p>
        </p:txBody>
      </p:sp>
      <p:sp>
        <p:nvSpPr>
          <p:cNvPr id="7" name="TextBox 6"/>
          <p:cNvSpPr txBox="1"/>
          <p:nvPr/>
        </p:nvSpPr>
        <p:spPr>
          <a:xfrm>
            <a:off x="671909" y="4870456"/>
            <a:ext cx="6037004" cy="646331"/>
          </a:xfrm>
          <a:prstGeom prst="rect">
            <a:avLst/>
          </a:prstGeom>
          <a:noFill/>
        </p:spPr>
        <p:txBody>
          <a:bodyPr wrap="square" rtlCol="0">
            <a:spAutoFit/>
          </a:bodyPr>
          <a:lstStyle/>
          <a:p>
            <a:pPr marL="214313" indent="-214313" defTabSz="342900">
              <a:buFont typeface="Arial" panose="020B0604020202020204" pitchFamily="34" charset="0"/>
              <a:buChar char="•"/>
            </a:pPr>
            <a:r>
              <a:rPr lang="en-US" b="1" dirty="0">
                <a:solidFill>
                  <a:prstClr val="black"/>
                </a:solidFill>
                <a:latin typeface="Century Gothic" panose="020B0502020202020204"/>
              </a:rPr>
              <a:t>Make sure to return documents to the Chapter 13 Office in a timely fashion</a:t>
            </a:r>
          </a:p>
        </p:txBody>
      </p:sp>
      <p:sp>
        <p:nvSpPr>
          <p:cNvPr id="10" name="TextBox 9">
            <a:extLst>
              <a:ext uri="{FF2B5EF4-FFF2-40B4-BE49-F238E27FC236}">
                <a16:creationId xmlns:a16="http://schemas.microsoft.com/office/drawing/2014/main" id="{5CFE06D4-1035-43D8-82A6-0C72FD94868E}"/>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27</a:t>
            </a:r>
          </a:p>
        </p:txBody>
      </p:sp>
    </p:spTree>
    <p:extLst>
      <p:ext uri="{BB962C8B-B14F-4D97-AF65-F5344CB8AC3E}">
        <p14:creationId xmlns:p14="http://schemas.microsoft.com/office/powerpoint/2010/main" val="401843098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5" presetClass="entr" presetSubtype="10"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checkerboard(across)">
                                      <p:cBhvr>
                                        <p:cTn id="24" dur="2000"/>
                                        <p:tgtEl>
                                          <p:spTgt spid="3"/>
                                        </p:tgtEl>
                                      </p:cBhvr>
                                    </p:animEffect>
                                  </p:childTnLst>
                                </p:cTn>
                              </p:par>
                            </p:childTnLst>
                          </p:cTn>
                        </p:par>
                        <p:par>
                          <p:cTn id="25" fill="hold">
                            <p:stCondLst>
                              <p:cond delay="4000"/>
                            </p:stCondLst>
                            <p:childTnLst>
                              <p:par>
                                <p:cTn id="26" presetID="5" presetClass="entr" presetSubtype="10"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checkerboard(across)">
                                      <p:cBhvr>
                                        <p:cTn id="28" dur="2000"/>
                                        <p:tgtEl>
                                          <p:spTgt spid="6"/>
                                        </p:tgtEl>
                                      </p:cBhvr>
                                    </p:animEffect>
                                  </p:childTnLst>
                                </p:cTn>
                              </p:par>
                            </p:childTnLst>
                          </p:cTn>
                        </p:par>
                        <p:par>
                          <p:cTn id="29" fill="hold">
                            <p:stCondLst>
                              <p:cond delay="6000"/>
                            </p:stCondLst>
                            <p:childTnLst>
                              <p:par>
                                <p:cTn id="30" presetID="5" presetClass="entr" presetSubtype="1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checkerboard(across)">
                                      <p:cBhvr>
                                        <p:cTn id="3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0431" y="1241713"/>
            <a:ext cx="6400800" cy="1130300"/>
          </a:xfrm>
        </p:spPr>
        <p:txBody>
          <a:bodyPr>
            <a:normAutofit/>
          </a:bodyPr>
          <a:lstStyle/>
          <a:p>
            <a:r>
              <a:rPr lang="en-US" sz="3300" b="1" dirty="0">
                <a:solidFill>
                  <a:schemeClr val="bg1"/>
                </a:solidFill>
              </a:rPr>
              <a:t>Challenge to the CARES Act</a:t>
            </a:r>
          </a:p>
        </p:txBody>
      </p:sp>
      <p:sp>
        <p:nvSpPr>
          <p:cNvPr id="4" name="TextBox 3"/>
          <p:cNvSpPr txBox="1"/>
          <p:nvPr/>
        </p:nvSpPr>
        <p:spPr>
          <a:xfrm>
            <a:off x="4137890" y="2765237"/>
            <a:ext cx="3990109" cy="2031325"/>
          </a:xfrm>
          <a:prstGeom prst="rect">
            <a:avLst/>
          </a:prstGeom>
          <a:noFill/>
        </p:spPr>
        <p:txBody>
          <a:bodyPr wrap="square" rtlCol="0">
            <a:spAutoFit/>
          </a:bodyPr>
          <a:lstStyle/>
          <a:p>
            <a:pPr algn="ctr" defTabSz="342900"/>
            <a:r>
              <a:rPr lang="en-US" sz="2100" b="1" dirty="0">
                <a:solidFill>
                  <a:prstClr val="black"/>
                </a:solidFill>
                <a:latin typeface="Century Gothic" panose="020B0502020202020204"/>
              </a:rPr>
              <a:t>Equal protection</a:t>
            </a:r>
          </a:p>
          <a:p>
            <a:pPr algn="ctr" defTabSz="342900"/>
            <a:endParaRPr lang="en-US" sz="2100" b="1" dirty="0">
              <a:solidFill>
                <a:prstClr val="black"/>
              </a:solidFill>
              <a:latin typeface="Century Gothic" panose="020B0502020202020204"/>
            </a:endParaRPr>
          </a:p>
          <a:p>
            <a:pPr algn="ctr" defTabSz="342900"/>
            <a:r>
              <a:rPr lang="en-US" sz="2100" b="1" dirty="0">
                <a:solidFill>
                  <a:prstClr val="black"/>
                </a:solidFill>
                <a:latin typeface="Century Gothic" panose="020B0502020202020204"/>
              </a:rPr>
              <a:t>Confirmed </a:t>
            </a:r>
          </a:p>
          <a:p>
            <a:pPr algn="ctr" defTabSz="342900"/>
            <a:r>
              <a:rPr lang="en-US" sz="2100" b="1" dirty="0">
                <a:solidFill>
                  <a:prstClr val="black"/>
                </a:solidFill>
                <a:latin typeface="Century Gothic" panose="020B0502020202020204"/>
              </a:rPr>
              <a:t>v. </a:t>
            </a:r>
          </a:p>
          <a:p>
            <a:pPr algn="ctr" defTabSz="342900"/>
            <a:r>
              <a:rPr lang="en-US" sz="2100" b="1" dirty="0">
                <a:solidFill>
                  <a:prstClr val="black"/>
                </a:solidFill>
                <a:latin typeface="Century Gothic" panose="020B0502020202020204"/>
              </a:rPr>
              <a:t>Non-Confirmed</a:t>
            </a:r>
          </a:p>
          <a:p>
            <a:pPr algn="ctr" defTabSz="342900"/>
            <a:r>
              <a:rPr lang="en-US" sz="2100" b="1" dirty="0">
                <a:solidFill>
                  <a:prstClr val="black"/>
                </a:solidFill>
                <a:latin typeface="Century Gothic" panose="020B0502020202020204"/>
              </a:rPr>
              <a:t>Cases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810" y="2888223"/>
            <a:ext cx="3463825" cy="1785352"/>
          </a:xfrm>
          <a:prstGeom prst="rect">
            <a:avLst/>
          </a:prstGeom>
        </p:spPr>
      </p:pic>
      <p:sp>
        <p:nvSpPr>
          <p:cNvPr id="7" name="TextBox 6">
            <a:extLst>
              <a:ext uri="{FF2B5EF4-FFF2-40B4-BE49-F238E27FC236}">
                <a16:creationId xmlns:a16="http://schemas.microsoft.com/office/drawing/2014/main" id="{9E85A37C-2477-48A8-BDC7-D0B4F7FE8149}"/>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28</a:t>
            </a:r>
          </a:p>
        </p:txBody>
      </p:sp>
    </p:spTree>
    <p:extLst>
      <p:ext uri="{BB962C8B-B14F-4D97-AF65-F5344CB8AC3E}">
        <p14:creationId xmlns:p14="http://schemas.microsoft.com/office/powerpoint/2010/main" val="269793295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2000" fill="hold"/>
                                        <p:tgtEl>
                                          <p:spTgt spid="5"/>
                                        </p:tgtEl>
                                        <p:attrNameLst>
                                          <p:attrName>ppt_x</p:attrName>
                                        </p:attrNameLst>
                                      </p:cBhvr>
                                      <p:tavLst>
                                        <p:tav tm="0">
                                          <p:val>
                                            <p:strVal val="0-#ppt_w/2"/>
                                          </p:val>
                                        </p:tav>
                                        <p:tav tm="100000">
                                          <p:val>
                                            <p:strVal val="#ppt_x"/>
                                          </p:val>
                                        </p:tav>
                                      </p:tavLst>
                                    </p:anim>
                                    <p:anim calcmode="lin" valueType="num">
                                      <p:cBhvr additive="base">
                                        <p:cTn id="12" dur="20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4000"/>
                            </p:stCondLst>
                            <p:childTnLst>
                              <p:par>
                                <p:cTn id="14" presetID="45"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2000"/>
                                        <p:tgtEl>
                                          <p:spTgt spid="4"/>
                                        </p:tgtEl>
                                      </p:cBhvr>
                                    </p:animEffect>
                                    <p:anim calcmode="lin" valueType="num">
                                      <p:cBhvr>
                                        <p:cTn id="17" dur="2000" fill="hold"/>
                                        <p:tgtEl>
                                          <p:spTgt spid="4"/>
                                        </p:tgtEl>
                                        <p:attrNameLst>
                                          <p:attrName>ppt_w</p:attrName>
                                        </p:attrNameLst>
                                      </p:cBhvr>
                                      <p:tavLst>
                                        <p:tav tm="0" fmla="#ppt_w*sin(2.5*pi*$)">
                                          <p:val>
                                            <p:fltVal val="0"/>
                                          </p:val>
                                        </p:tav>
                                        <p:tav tm="100000">
                                          <p:val>
                                            <p:fltVal val="1"/>
                                          </p:val>
                                        </p:tav>
                                      </p:tavLst>
                                    </p:anim>
                                    <p:anim calcmode="lin" valueType="num">
                                      <p:cBhvr>
                                        <p:cTn id="18"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3764" y="4482697"/>
            <a:ext cx="6554867" cy="1524000"/>
          </a:xfrm>
        </p:spPr>
        <p:txBody>
          <a:bodyPr/>
          <a:lstStyle/>
          <a:p>
            <a:pPr algn="ctr"/>
            <a:r>
              <a:rPr lang="en-US" b="1" i="1" dirty="0">
                <a:solidFill>
                  <a:schemeClr val="bg1"/>
                </a:solidFill>
              </a:rPr>
              <a:t>Answers to previously submitted questions</a:t>
            </a:r>
          </a:p>
        </p:txBody>
      </p:sp>
      <p:pic>
        <p:nvPicPr>
          <p:cNvPr id="3" name="Picture 2" descr="Answering Questions about the Plan of Salvation"/>
          <p:cNvPicPr/>
          <p:nvPr/>
        </p:nvPicPr>
        <p:blipFill>
          <a:blip r:embed="rId3">
            <a:extLst>
              <a:ext uri="{28A0092B-C50C-407E-A947-70E740481C1C}">
                <a14:useLocalDpi xmlns:a14="http://schemas.microsoft.com/office/drawing/2010/main" val="0"/>
              </a:ext>
            </a:extLst>
          </a:blip>
          <a:srcRect/>
          <a:stretch>
            <a:fillRect/>
          </a:stretch>
        </p:blipFill>
        <p:spPr bwMode="auto">
          <a:xfrm>
            <a:off x="2579455" y="851303"/>
            <a:ext cx="3987600" cy="3371446"/>
          </a:xfrm>
          <a:prstGeom prst="rect">
            <a:avLst/>
          </a:prstGeom>
          <a:noFill/>
          <a:ln>
            <a:noFill/>
          </a:ln>
        </p:spPr>
      </p:pic>
      <p:sp>
        <p:nvSpPr>
          <p:cNvPr id="5" name="TextBox 4">
            <a:extLst>
              <a:ext uri="{FF2B5EF4-FFF2-40B4-BE49-F238E27FC236}">
                <a16:creationId xmlns:a16="http://schemas.microsoft.com/office/drawing/2014/main" id="{15ED1E2A-9731-490F-BE6D-505561BCFBFA}"/>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29</a:t>
            </a:r>
          </a:p>
        </p:txBody>
      </p:sp>
    </p:spTree>
    <p:extLst>
      <p:ext uri="{BB962C8B-B14F-4D97-AF65-F5344CB8AC3E}">
        <p14:creationId xmlns:p14="http://schemas.microsoft.com/office/powerpoint/2010/main" val="299828617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chemeClr val="accent4">
                <a:lumMod val="20000"/>
                <a:lumOff val="80000"/>
              </a:schemeClr>
            </a:gs>
            <a:gs pos="70000">
              <a:srgbClr val="82B3DF"/>
            </a:gs>
            <a:gs pos="0">
              <a:schemeClr val="accent1">
                <a:lumMod val="60000"/>
                <a:lumOff val="40000"/>
              </a:schemeClr>
            </a:gs>
            <a:gs pos="0">
              <a:schemeClr val="accent1">
                <a:lumMod val="0"/>
                <a:lumOff val="100000"/>
              </a:schemeClr>
            </a:gs>
            <a:gs pos="100000">
              <a:schemeClr val="accent1">
                <a:lumMod val="1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23279" y="997533"/>
            <a:ext cx="5314049" cy="1305463"/>
          </a:xfrm>
        </p:spPr>
        <p:txBody>
          <a:bodyPr>
            <a:noAutofit/>
          </a:bodyPr>
          <a:lstStyle/>
          <a:p>
            <a:r>
              <a:rPr lang="en-US" sz="8800" dirty="0">
                <a:solidFill>
                  <a:srgbClr val="0070C0"/>
                </a:solidFill>
                <a:latin typeface="Bernard MT Condensed" panose="02050806060905020404" pitchFamily="18" charset="0"/>
              </a:rPr>
              <a:t>BREAK</a:t>
            </a:r>
          </a:p>
        </p:txBody>
      </p:sp>
      <p:sp>
        <p:nvSpPr>
          <p:cNvPr id="14" name="Subtitle 2">
            <a:extLst>
              <a:ext uri="{FF2B5EF4-FFF2-40B4-BE49-F238E27FC236}">
                <a16:creationId xmlns:a16="http://schemas.microsoft.com/office/drawing/2014/main" id="{3C8BA771-FD70-4877-A7FD-6D5DD2183211}"/>
              </a:ext>
            </a:extLst>
          </p:cNvPr>
          <p:cNvSpPr txBox="1">
            <a:spLocks/>
          </p:cNvSpPr>
          <p:nvPr/>
        </p:nvSpPr>
        <p:spPr>
          <a:xfrm>
            <a:off x="900545" y="2911441"/>
            <a:ext cx="7342910" cy="311362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spcBef>
                <a:spcPts val="0"/>
              </a:spcBef>
              <a:defRPr/>
            </a:pPr>
            <a:r>
              <a:rPr lang="en-US" sz="4000" b="1" dirty="0">
                <a:solidFill>
                  <a:prstClr val="black"/>
                </a:solidFill>
                <a:latin typeface="Calibri" panose="020F0502020204030204"/>
              </a:rPr>
              <a:t>We are taking a 15 minute break and will resume at 3:00 p.m. Please stay with us for </a:t>
            </a:r>
            <a:r>
              <a:rPr lang="en-US" sz="4000" b="1" i="1" dirty="0">
                <a:solidFill>
                  <a:prstClr val="black"/>
                </a:solidFill>
                <a:latin typeface="Calibri" panose="020F0502020204030204"/>
              </a:rPr>
              <a:t>Chapter 7 Trustee Procedures in the COVID-19 Era </a:t>
            </a:r>
            <a:r>
              <a:rPr lang="en-US" sz="4000" b="1" dirty="0">
                <a:solidFill>
                  <a:prstClr val="black"/>
                </a:solidFill>
                <a:latin typeface="Calibri" panose="020F0502020204030204"/>
              </a:rPr>
              <a:t>and </a:t>
            </a:r>
            <a:r>
              <a:rPr lang="en-US" sz="4000" b="1" i="1" dirty="0">
                <a:solidFill>
                  <a:prstClr val="black"/>
                </a:solidFill>
                <a:latin typeface="Calibri" panose="020F0502020204030204"/>
              </a:rPr>
              <a:t>Tips on Filings and Submissions</a:t>
            </a:r>
            <a:r>
              <a:rPr lang="en-US" sz="4000" b="1" dirty="0">
                <a:solidFill>
                  <a:prstClr val="black"/>
                </a:solidFill>
                <a:latin typeface="Calibri" panose="020F0502020204030204"/>
              </a:rPr>
              <a:t>.</a:t>
            </a:r>
          </a:p>
        </p:txBody>
      </p:sp>
      <p:grpSp>
        <p:nvGrpSpPr>
          <p:cNvPr id="5" name="Group 4">
            <a:extLst>
              <a:ext uri="{FF2B5EF4-FFF2-40B4-BE49-F238E27FC236}">
                <a16:creationId xmlns:a16="http://schemas.microsoft.com/office/drawing/2014/main" id="{9C5BE808-1DF0-4D52-8A8D-DC4A22DD3420}"/>
              </a:ext>
            </a:extLst>
          </p:cNvPr>
          <p:cNvGrpSpPr/>
          <p:nvPr/>
        </p:nvGrpSpPr>
        <p:grpSpPr>
          <a:xfrm>
            <a:off x="5637322" y="376993"/>
            <a:ext cx="3043382" cy="2086338"/>
            <a:chOff x="5637322" y="376993"/>
            <a:chExt cx="3043382" cy="2086338"/>
          </a:xfrm>
        </p:grpSpPr>
        <p:pic>
          <p:nvPicPr>
            <p:cNvPr id="4" name="Picture 3">
              <a:extLst>
                <a:ext uri="{FF2B5EF4-FFF2-40B4-BE49-F238E27FC236}">
                  <a16:creationId xmlns:a16="http://schemas.microsoft.com/office/drawing/2014/main" id="{57E4E9AA-27A9-4116-B871-3ADA5E23A6D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2381" t="9683" r="5213" b="13016"/>
            <a:stretch/>
          </p:blipFill>
          <p:spPr>
            <a:xfrm>
              <a:off x="5637322" y="376993"/>
              <a:ext cx="3043382" cy="208633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7" name="Picture 6">
              <a:extLst>
                <a:ext uri="{FF2B5EF4-FFF2-40B4-BE49-F238E27FC236}">
                  <a16:creationId xmlns:a16="http://schemas.microsoft.com/office/drawing/2014/main" id="{27D24724-9B91-4B53-B9E9-DBD1BA6D070D}"/>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rot="21259813">
              <a:off x="6511289" y="1118235"/>
              <a:ext cx="512445" cy="301927"/>
            </a:xfrm>
            <a:prstGeom prst="rect">
              <a:avLst/>
            </a:prstGeom>
          </p:spPr>
        </p:pic>
      </p:grpSp>
    </p:spTree>
    <p:extLst>
      <p:ext uri="{BB962C8B-B14F-4D97-AF65-F5344CB8AC3E}">
        <p14:creationId xmlns:p14="http://schemas.microsoft.com/office/powerpoint/2010/main" val="22226201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chemeClr val="accent4">
                <a:lumMod val="20000"/>
                <a:lumOff val="80000"/>
              </a:schemeClr>
            </a:gs>
            <a:gs pos="70000">
              <a:srgbClr val="82B3DF"/>
            </a:gs>
            <a:gs pos="0">
              <a:schemeClr val="accent1">
                <a:lumMod val="60000"/>
                <a:lumOff val="40000"/>
              </a:schemeClr>
            </a:gs>
            <a:gs pos="0">
              <a:schemeClr val="accent1">
                <a:lumMod val="0"/>
                <a:lumOff val="100000"/>
              </a:schemeClr>
            </a:gs>
            <a:gs pos="100000">
              <a:schemeClr val="accent1">
                <a:lumMod val="1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97459" y="832831"/>
            <a:ext cx="7947833" cy="824799"/>
          </a:xfrm>
        </p:spPr>
        <p:txBody>
          <a:bodyPr>
            <a:noAutofit/>
          </a:bodyPr>
          <a:lstStyle/>
          <a:p>
            <a:r>
              <a:rPr lang="en-US" sz="4000" b="1" dirty="0">
                <a:solidFill>
                  <a:srgbClr val="002060"/>
                </a:solidFill>
                <a:latin typeface="Tahoma" panose="020B0604030504040204" pitchFamily="34" charset="0"/>
                <a:ea typeface="Tahoma" panose="020B0604030504040204" pitchFamily="34" charset="0"/>
                <a:cs typeface="Tahoma" panose="020B0604030504040204" pitchFamily="34" charset="0"/>
              </a:rPr>
              <a:t>Chapter 7 Trustee Procedures in the COVID-19 Era</a:t>
            </a:r>
          </a:p>
        </p:txBody>
      </p:sp>
      <p:sp>
        <p:nvSpPr>
          <p:cNvPr id="5" name="TextBox 4">
            <a:extLst>
              <a:ext uri="{FF2B5EF4-FFF2-40B4-BE49-F238E27FC236}">
                <a16:creationId xmlns:a16="http://schemas.microsoft.com/office/drawing/2014/main" id="{C965298B-3AA5-4584-93F5-E3904F6FFFCA}"/>
              </a:ext>
            </a:extLst>
          </p:cNvPr>
          <p:cNvSpPr txBox="1"/>
          <p:nvPr/>
        </p:nvSpPr>
        <p:spPr>
          <a:xfrm>
            <a:off x="465805" y="1942487"/>
            <a:ext cx="8211128" cy="1323439"/>
          </a:xfrm>
          <a:prstGeom prst="rect">
            <a:avLst/>
          </a:prstGeom>
          <a:noFill/>
        </p:spPr>
        <p:txBody>
          <a:bodyPr wrap="square" rtlCol="0">
            <a:spAutoFit/>
          </a:bodyPr>
          <a:lstStyle/>
          <a:p>
            <a:pPr algn="ctr">
              <a:defRPr/>
            </a:pPr>
            <a:r>
              <a:rPr lang="en-US" sz="2000" b="1" dirty="0">
                <a:solidFill>
                  <a:prstClr val="black"/>
                </a:solidFill>
                <a:latin typeface="Calibri" panose="020F0502020204030204"/>
              </a:rPr>
              <a:t>Presented by </a:t>
            </a:r>
          </a:p>
          <a:p>
            <a:pPr algn="ctr">
              <a:defRPr/>
            </a:pPr>
            <a:endParaRPr lang="en-US" sz="2000" b="1" dirty="0">
              <a:solidFill>
                <a:prstClr val="black"/>
              </a:solidFill>
              <a:latin typeface="Calibri" panose="020F0502020204030204"/>
            </a:endParaRPr>
          </a:p>
          <a:p>
            <a:pPr algn="ctr">
              <a:defRPr/>
            </a:pPr>
            <a:r>
              <a:rPr lang="en-US" sz="2000" b="1" dirty="0">
                <a:solidFill>
                  <a:prstClr val="black"/>
                </a:solidFill>
                <a:latin typeface="Calibri" panose="020F0502020204030204"/>
              </a:rPr>
              <a:t>Paul Spaeth, Dayton Chapter 7 Trustee</a:t>
            </a:r>
          </a:p>
          <a:p>
            <a:pPr algn="ctr">
              <a:defRPr/>
            </a:pPr>
            <a:r>
              <a:rPr lang="en-US" sz="2000" b="1" dirty="0">
                <a:solidFill>
                  <a:prstClr val="black"/>
                </a:solidFill>
                <a:latin typeface="Calibri" panose="020F0502020204030204"/>
              </a:rPr>
              <a:t>Erin Renneker, Dayton Chapter 7 Trustee</a:t>
            </a:r>
          </a:p>
        </p:txBody>
      </p:sp>
      <p:grpSp>
        <p:nvGrpSpPr>
          <p:cNvPr id="7" name="Group 6">
            <a:extLst>
              <a:ext uri="{FF2B5EF4-FFF2-40B4-BE49-F238E27FC236}">
                <a16:creationId xmlns:a16="http://schemas.microsoft.com/office/drawing/2014/main" id="{1D682E4B-1AEE-465C-9504-636D331F60A4}"/>
              </a:ext>
            </a:extLst>
          </p:cNvPr>
          <p:cNvGrpSpPr/>
          <p:nvPr/>
        </p:nvGrpSpPr>
        <p:grpSpPr>
          <a:xfrm>
            <a:off x="4725669" y="3586265"/>
            <a:ext cx="3605531" cy="2352717"/>
            <a:chOff x="5165931" y="3926632"/>
            <a:chExt cx="3511002" cy="2289111"/>
          </a:xfrm>
        </p:grpSpPr>
        <p:pic>
          <p:nvPicPr>
            <p:cNvPr id="6" name="Picture 5">
              <a:extLst>
                <a:ext uri="{FF2B5EF4-FFF2-40B4-BE49-F238E27FC236}">
                  <a16:creationId xmlns:a16="http://schemas.microsoft.com/office/drawing/2014/main" id="{D9B0167E-857C-4659-88D9-471506615B5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65931" y="3926632"/>
              <a:ext cx="3511002" cy="228911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Picture 3">
              <a:extLst>
                <a:ext uri="{FF2B5EF4-FFF2-40B4-BE49-F238E27FC236}">
                  <a16:creationId xmlns:a16="http://schemas.microsoft.com/office/drawing/2014/main" id="{7F62D780-2A3B-4340-A3F5-83596114209E}"/>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617709" y="5031183"/>
              <a:ext cx="587148" cy="558088"/>
            </a:xfrm>
            <a:prstGeom prst="rect">
              <a:avLst/>
            </a:prstGeom>
          </p:spPr>
        </p:pic>
      </p:grpSp>
      <p:sp>
        <p:nvSpPr>
          <p:cNvPr id="8" name="TextBox 7">
            <a:extLst>
              <a:ext uri="{FF2B5EF4-FFF2-40B4-BE49-F238E27FC236}">
                <a16:creationId xmlns:a16="http://schemas.microsoft.com/office/drawing/2014/main" id="{09BAF3F5-9F9D-459D-9218-1B35A00A89E6}"/>
              </a:ext>
            </a:extLst>
          </p:cNvPr>
          <p:cNvSpPr txBox="1"/>
          <p:nvPr/>
        </p:nvSpPr>
        <p:spPr>
          <a:xfrm>
            <a:off x="198473" y="4054676"/>
            <a:ext cx="4372896" cy="1631216"/>
          </a:xfrm>
          <a:prstGeom prst="rect">
            <a:avLst/>
          </a:prstGeom>
          <a:noFill/>
        </p:spPr>
        <p:txBody>
          <a:bodyPr wrap="square" rtlCol="0">
            <a:spAutoFit/>
          </a:bodyPr>
          <a:lstStyle/>
          <a:p>
            <a:pPr marL="342900" indent="-342900">
              <a:spcAft>
                <a:spcPts val="1200"/>
              </a:spcAft>
              <a:buClr>
                <a:schemeClr val="accent2">
                  <a:lumMod val="75000"/>
                </a:schemeClr>
              </a:buClr>
              <a:buSzPct val="111000"/>
              <a:buFont typeface="Arial" panose="020B0604020202020204" pitchFamily="34" charset="0"/>
              <a:buChar char="•"/>
              <a:defRPr/>
            </a:pPr>
            <a:r>
              <a:rPr lang="en-US" sz="2000" b="1" dirty="0">
                <a:solidFill>
                  <a:srgbClr val="7030A0"/>
                </a:solidFill>
                <a:latin typeface="Calibri" panose="020F0502020204030204"/>
              </a:rPr>
              <a:t>Telephonic 341 Meetings</a:t>
            </a:r>
          </a:p>
          <a:p>
            <a:pPr marL="342900" indent="-342900">
              <a:spcAft>
                <a:spcPts val="1200"/>
              </a:spcAft>
              <a:buClr>
                <a:schemeClr val="accent2">
                  <a:lumMod val="75000"/>
                </a:schemeClr>
              </a:buClr>
              <a:buSzPct val="111000"/>
              <a:buFont typeface="Arial" panose="020B0604020202020204" pitchFamily="34" charset="0"/>
              <a:buChar char="•"/>
              <a:defRPr/>
            </a:pPr>
            <a:r>
              <a:rPr lang="en-US" sz="2000" b="1" dirty="0">
                <a:solidFill>
                  <a:srgbClr val="7030A0"/>
                </a:solidFill>
                <a:latin typeface="Calibri" panose="020F0502020204030204"/>
              </a:rPr>
              <a:t>Providing Documentation to the Chapter 7 Trustees</a:t>
            </a:r>
          </a:p>
          <a:p>
            <a:pPr marL="342900" indent="-342900">
              <a:spcAft>
                <a:spcPts val="1200"/>
              </a:spcAft>
              <a:buClr>
                <a:schemeClr val="accent2">
                  <a:lumMod val="75000"/>
                </a:schemeClr>
              </a:buClr>
              <a:buSzPct val="111000"/>
              <a:buFont typeface="Arial" panose="020B0604020202020204" pitchFamily="34" charset="0"/>
              <a:buChar char="•"/>
              <a:defRPr/>
            </a:pPr>
            <a:r>
              <a:rPr lang="en-US" sz="2000" b="1" dirty="0">
                <a:solidFill>
                  <a:srgbClr val="7030A0"/>
                </a:solidFill>
                <a:latin typeface="Calibri" panose="020F0502020204030204"/>
              </a:rPr>
              <a:t>Other Trustee Issues and Procedures</a:t>
            </a:r>
          </a:p>
        </p:txBody>
      </p:sp>
      <p:sp>
        <p:nvSpPr>
          <p:cNvPr id="10" name="TextBox 9">
            <a:extLst>
              <a:ext uri="{FF2B5EF4-FFF2-40B4-BE49-F238E27FC236}">
                <a16:creationId xmlns:a16="http://schemas.microsoft.com/office/drawing/2014/main" id="{7DDEA8C7-116C-43C5-B802-B5F6C4094D82}"/>
              </a:ext>
            </a:extLst>
          </p:cNvPr>
          <p:cNvSpPr txBox="1"/>
          <p:nvPr/>
        </p:nvSpPr>
        <p:spPr>
          <a:xfrm>
            <a:off x="8365646" y="6006697"/>
            <a:ext cx="959758" cy="769441"/>
          </a:xfrm>
          <a:prstGeom prst="rect">
            <a:avLst/>
          </a:prstGeom>
          <a:noFill/>
        </p:spPr>
        <p:txBody>
          <a:bodyPr wrap="square" rtlCol="0">
            <a:spAutoFit/>
          </a:bodyPr>
          <a:lstStyle/>
          <a:p>
            <a:r>
              <a:rPr lang="en-US" sz="4400" dirty="0">
                <a:solidFill>
                  <a:schemeClr val="bg1"/>
                </a:solidFill>
              </a:rPr>
              <a:t>30</a:t>
            </a:r>
          </a:p>
        </p:txBody>
      </p:sp>
    </p:spTree>
    <p:extLst>
      <p:ext uri="{BB962C8B-B14F-4D97-AF65-F5344CB8AC3E}">
        <p14:creationId xmlns:p14="http://schemas.microsoft.com/office/powerpoint/2010/main" val="76102955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chemeClr val="accent4">
                <a:lumMod val="20000"/>
                <a:lumOff val="80000"/>
              </a:schemeClr>
            </a:gs>
            <a:gs pos="70000">
              <a:srgbClr val="82B3DF"/>
            </a:gs>
            <a:gs pos="0">
              <a:schemeClr val="accent1">
                <a:lumMod val="60000"/>
                <a:lumOff val="40000"/>
              </a:schemeClr>
            </a:gs>
            <a:gs pos="0">
              <a:schemeClr val="accent1">
                <a:lumMod val="0"/>
                <a:lumOff val="100000"/>
              </a:schemeClr>
            </a:gs>
            <a:gs pos="100000">
              <a:schemeClr val="accent1">
                <a:lumMod val="1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98089" y="735688"/>
            <a:ext cx="7947833" cy="824799"/>
          </a:xfrm>
        </p:spPr>
        <p:txBody>
          <a:bodyPr>
            <a:noAutofit/>
          </a:bodyPr>
          <a:lstStyle/>
          <a:p>
            <a:r>
              <a:rPr lang="en-US" sz="4000" b="1" dirty="0">
                <a:solidFill>
                  <a:srgbClr val="002060"/>
                </a:solidFill>
                <a:latin typeface="Tahoma" panose="020B0604030504040204" pitchFamily="34" charset="0"/>
                <a:ea typeface="Tahoma" panose="020B0604030504040204" pitchFamily="34" charset="0"/>
                <a:cs typeface="Tahoma" panose="020B0604030504040204" pitchFamily="34" charset="0"/>
              </a:rPr>
              <a:t>Tips on Filings and Submissions</a:t>
            </a:r>
          </a:p>
        </p:txBody>
      </p:sp>
      <p:sp>
        <p:nvSpPr>
          <p:cNvPr id="5" name="TextBox 4">
            <a:extLst>
              <a:ext uri="{FF2B5EF4-FFF2-40B4-BE49-F238E27FC236}">
                <a16:creationId xmlns:a16="http://schemas.microsoft.com/office/drawing/2014/main" id="{C965298B-3AA5-4584-93F5-E3904F6FFFCA}"/>
              </a:ext>
            </a:extLst>
          </p:cNvPr>
          <p:cNvSpPr txBox="1"/>
          <p:nvPr/>
        </p:nvSpPr>
        <p:spPr>
          <a:xfrm>
            <a:off x="410357" y="1599300"/>
            <a:ext cx="8211128" cy="1631216"/>
          </a:xfrm>
          <a:prstGeom prst="rect">
            <a:avLst/>
          </a:prstGeom>
          <a:noFill/>
        </p:spPr>
        <p:txBody>
          <a:bodyPr wrap="square" rtlCol="0">
            <a:spAutoFit/>
          </a:bodyPr>
          <a:lstStyle/>
          <a:p>
            <a:pPr algn="ctr">
              <a:defRPr/>
            </a:pPr>
            <a:r>
              <a:rPr lang="en-US" sz="2000" b="1" dirty="0">
                <a:solidFill>
                  <a:prstClr val="black"/>
                </a:solidFill>
                <a:latin typeface="Calibri" panose="020F0502020204030204"/>
              </a:rPr>
              <a:t>Presented by </a:t>
            </a:r>
          </a:p>
          <a:p>
            <a:pPr algn="ctr">
              <a:defRPr/>
            </a:pPr>
            <a:endParaRPr lang="en-US" sz="2000" b="1" dirty="0">
              <a:solidFill>
                <a:prstClr val="black"/>
              </a:solidFill>
              <a:latin typeface="Calibri" panose="020F0502020204030204"/>
            </a:endParaRPr>
          </a:p>
          <a:p>
            <a:pPr algn="ctr">
              <a:defRPr/>
            </a:pPr>
            <a:r>
              <a:rPr lang="en-US" sz="2000" b="1" dirty="0">
                <a:solidFill>
                  <a:prstClr val="black"/>
                </a:solidFill>
                <a:latin typeface="Calibri" panose="020F0502020204030204"/>
              </a:rPr>
              <a:t>Colleen Militello, Law Clerk to Judge Buchanan</a:t>
            </a:r>
          </a:p>
          <a:p>
            <a:pPr algn="ctr">
              <a:defRPr/>
            </a:pPr>
            <a:r>
              <a:rPr lang="en-US" sz="2000" b="1" dirty="0">
                <a:solidFill>
                  <a:prstClr val="black"/>
                </a:solidFill>
                <a:latin typeface="Calibri" panose="020F0502020204030204"/>
              </a:rPr>
              <a:t>Neil Berman, Law Clerk to Judge Humphrey</a:t>
            </a:r>
          </a:p>
          <a:p>
            <a:pPr algn="ctr">
              <a:defRPr/>
            </a:pPr>
            <a:r>
              <a:rPr lang="en-US" sz="2000" b="1" dirty="0">
                <a:solidFill>
                  <a:prstClr val="black"/>
                </a:solidFill>
                <a:latin typeface="Calibri" panose="020F0502020204030204"/>
              </a:rPr>
              <a:t>Ryan Cunningham, Law Clerk to Judge Buchanan</a:t>
            </a:r>
          </a:p>
        </p:txBody>
      </p:sp>
      <p:grpSp>
        <p:nvGrpSpPr>
          <p:cNvPr id="3" name="Group 2">
            <a:extLst>
              <a:ext uri="{FF2B5EF4-FFF2-40B4-BE49-F238E27FC236}">
                <a16:creationId xmlns:a16="http://schemas.microsoft.com/office/drawing/2014/main" id="{27E3DBBD-5497-4B82-AEC1-ED35E7CB10BF}"/>
              </a:ext>
            </a:extLst>
          </p:cNvPr>
          <p:cNvGrpSpPr/>
          <p:nvPr/>
        </p:nvGrpSpPr>
        <p:grpSpPr>
          <a:xfrm>
            <a:off x="2606040" y="3503865"/>
            <a:ext cx="4079340" cy="2957901"/>
            <a:chOff x="2778660" y="4006779"/>
            <a:chExt cx="3586680" cy="2522127"/>
          </a:xfrm>
        </p:grpSpPr>
        <p:pic>
          <p:nvPicPr>
            <p:cNvPr id="6" name="Picture 5">
              <a:extLst>
                <a:ext uri="{FF2B5EF4-FFF2-40B4-BE49-F238E27FC236}">
                  <a16:creationId xmlns:a16="http://schemas.microsoft.com/office/drawing/2014/main" id="{5468E7FC-C7A5-43A9-AFD1-9E3FA2ADCDB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356" t="4715" r="1524" b="16774"/>
            <a:stretch/>
          </p:blipFill>
          <p:spPr>
            <a:xfrm>
              <a:off x="2778660" y="4006779"/>
              <a:ext cx="3586680" cy="2522127"/>
            </a:xfrm>
            <a:prstGeom prst="rect">
              <a:avLst/>
            </a:prstGeom>
            <a:ln w="228600" cap="sq" cmpd="thickThin">
              <a:solidFill>
                <a:srgbClr val="000000"/>
              </a:solidFill>
              <a:prstDash val="solid"/>
              <a:miter lim="800000"/>
            </a:ln>
            <a:effectLst>
              <a:innerShdw blurRad="76200">
                <a:srgbClr val="000000"/>
              </a:innerShdw>
            </a:effectLst>
          </p:spPr>
        </p:pic>
        <p:pic>
          <p:nvPicPr>
            <p:cNvPr id="7" name="Picture 6">
              <a:extLst>
                <a:ext uri="{FF2B5EF4-FFF2-40B4-BE49-F238E27FC236}">
                  <a16:creationId xmlns:a16="http://schemas.microsoft.com/office/drawing/2014/main" id="{DE57A548-1242-4FB8-80AD-4AF26610EEAF}"/>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828208" y="4434151"/>
              <a:ext cx="536419" cy="322270"/>
            </a:xfrm>
            <a:prstGeom prst="rect">
              <a:avLst/>
            </a:prstGeom>
          </p:spPr>
        </p:pic>
      </p:grpSp>
      <p:sp>
        <p:nvSpPr>
          <p:cNvPr id="9" name="TextBox 8">
            <a:extLst>
              <a:ext uri="{FF2B5EF4-FFF2-40B4-BE49-F238E27FC236}">
                <a16:creationId xmlns:a16="http://schemas.microsoft.com/office/drawing/2014/main" id="{6EF8D40A-1293-4DCA-9892-7B5583AA7F3B}"/>
              </a:ext>
            </a:extLst>
          </p:cNvPr>
          <p:cNvSpPr txBox="1"/>
          <p:nvPr/>
        </p:nvSpPr>
        <p:spPr>
          <a:xfrm>
            <a:off x="8365646" y="6006697"/>
            <a:ext cx="959758" cy="769441"/>
          </a:xfrm>
          <a:prstGeom prst="rect">
            <a:avLst/>
          </a:prstGeom>
          <a:noFill/>
        </p:spPr>
        <p:txBody>
          <a:bodyPr wrap="square" rtlCol="0">
            <a:spAutoFit/>
          </a:bodyPr>
          <a:lstStyle/>
          <a:p>
            <a:r>
              <a:rPr lang="en-US" sz="4400" dirty="0">
                <a:solidFill>
                  <a:schemeClr val="bg1"/>
                </a:solidFill>
              </a:rPr>
              <a:t>31</a:t>
            </a:r>
          </a:p>
        </p:txBody>
      </p:sp>
    </p:spTree>
    <p:extLst>
      <p:ext uri="{BB962C8B-B14F-4D97-AF65-F5344CB8AC3E}">
        <p14:creationId xmlns:p14="http://schemas.microsoft.com/office/powerpoint/2010/main" val="130837342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gradFill flip="none" rotWithShape="1">
          <a:gsLst>
            <a:gs pos="23000">
              <a:schemeClr val="bg2">
                <a:tint val="97000"/>
                <a:hueMod val="92000"/>
                <a:satMod val="169000"/>
                <a:lumMod val="164000"/>
              </a:schemeClr>
            </a:gs>
            <a:gs pos="100000">
              <a:schemeClr val="bg2">
                <a:shade val="96000"/>
                <a:satMod val="120000"/>
                <a:lumMod val="90000"/>
              </a:schemeClr>
            </a:gs>
          </a:gsLst>
          <a:lin ang="135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12446" y="1552496"/>
            <a:ext cx="8121953" cy="3020037"/>
          </a:xfrm>
        </p:spPr>
        <p:txBody>
          <a:bodyPr>
            <a:normAutofit fontScale="90000"/>
          </a:bodyPr>
          <a:lstStyle/>
          <a:p>
            <a:pPr algn="ctr"/>
            <a:r>
              <a:rPr lang="en-US" sz="3800" b="1" dirty="0">
                <a:solidFill>
                  <a:schemeClr val="tx2"/>
                </a:solidFill>
                <a:effectLst>
                  <a:outerShdw blurRad="38100" dist="38100" dir="2700000" algn="tl">
                    <a:srgbClr val="000000">
                      <a:alpha val="43137"/>
                    </a:srgbClr>
                  </a:outerShdw>
                </a:effectLst>
              </a:rPr>
              <a:t>American BANKRUPTCY LAW FORUM</a:t>
            </a:r>
            <a:r>
              <a:rPr lang="en-US" b="1" dirty="0">
                <a:solidFill>
                  <a:schemeClr val="tx2"/>
                </a:solidFill>
                <a:effectLst>
                  <a:outerShdw blurRad="38100" dist="38100" dir="2700000" algn="tl">
                    <a:srgbClr val="000000">
                      <a:alpha val="43137"/>
                    </a:srgbClr>
                  </a:outerShdw>
                </a:effectLst>
              </a:rPr>
              <a:t/>
            </a:r>
            <a:br>
              <a:rPr lang="en-US" b="1" dirty="0">
                <a:solidFill>
                  <a:schemeClr val="tx2"/>
                </a:solidFill>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
            </a:r>
            <a:br>
              <a:rPr lang="en-US" b="1" dirty="0">
                <a:effectLst>
                  <a:outerShdw blurRad="38100" dist="38100" dir="2700000" algn="tl">
                    <a:srgbClr val="000000">
                      <a:alpha val="43137"/>
                    </a:srgbClr>
                  </a:outerShdw>
                </a:effectLst>
              </a:rPr>
            </a:br>
            <a:r>
              <a:rPr lang="en-US" sz="4500" b="1" dirty="0">
                <a:effectLst>
                  <a:outerShdw blurRad="38100" dist="38100" dir="2700000" algn="tl">
                    <a:srgbClr val="000000">
                      <a:alpha val="43137"/>
                    </a:srgbClr>
                  </a:outerShdw>
                </a:effectLst>
              </a:rPr>
              <a:t>Tips on flings and submissions</a:t>
            </a:r>
            <a:r>
              <a:rPr lang="en-US" b="1" dirty="0">
                <a:effectLst>
                  <a:outerShdw blurRad="38100" dist="38100" dir="2700000" algn="tl">
                    <a:srgbClr val="000000">
                      <a:alpha val="43137"/>
                    </a:srgbClr>
                  </a:outerShdw>
                </a:effectLst>
              </a:rPr>
              <a:t/>
            </a:r>
            <a:br>
              <a:rPr lang="en-US" b="1" dirty="0">
                <a:effectLst>
                  <a:outerShdw blurRad="38100" dist="38100" dir="2700000" algn="tl">
                    <a:srgbClr val="000000">
                      <a:alpha val="43137"/>
                    </a:srgbClr>
                  </a:outerShdw>
                </a:effectLst>
              </a:rPr>
            </a:br>
            <a:r>
              <a:rPr lang="en-US" sz="2700" b="1" dirty="0">
                <a:effectLst>
                  <a:outerShdw blurRad="38100" dist="38100" dir="2700000" algn="tl">
                    <a:srgbClr val="000000">
                      <a:alpha val="43137"/>
                    </a:srgbClr>
                  </a:outerShdw>
                </a:effectLst>
              </a:rPr>
              <a:t/>
            </a:r>
            <a:br>
              <a:rPr lang="en-US" sz="2700" b="1" dirty="0">
                <a:effectLst>
                  <a:outerShdw blurRad="38100" dist="38100" dir="2700000" algn="tl">
                    <a:srgbClr val="000000">
                      <a:alpha val="43137"/>
                    </a:srgbClr>
                  </a:outerShdw>
                </a:effectLst>
              </a:rPr>
            </a:br>
            <a:r>
              <a:rPr lang="en-US" sz="2700" b="1" dirty="0">
                <a:effectLst>
                  <a:outerShdw blurRad="38100" dist="38100" dir="2700000" algn="tl">
                    <a:srgbClr val="000000">
                      <a:alpha val="43137"/>
                    </a:srgbClr>
                  </a:outerShdw>
                </a:effectLst>
              </a:rPr>
              <a:t/>
            </a:r>
            <a:br>
              <a:rPr lang="en-US" sz="2700" b="1" dirty="0">
                <a:effectLst>
                  <a:outerShdw blurRad="38100" dist="38100" dir="2700000" algn="tl">
                    <a:srgbClr val="000000">
                      <a:alpha val="43137"/>
                    </a:srgbClr>
                  </a:outerShdw>
                </a:effectLst>
              </a:rPr>
            </a:br>
            <a:r>
              <a:rPr lang="en-US" sz="2700" dirty="0">
                <a:effectLst>
                  <a:outerShdw blurRad="38100" dist="38100" dir="2700000" algn="tl">
                    <a:srgbClr val="000000">
                      <a:alpha val="43137"/>
                    </a:srgbClr>
                  </a:outerShdw>
                </a:effectLst>
              </a:rPr>
              <a:t>	</a:t>
            </a:r>
            <a:r>
              <a:rPr lang="en-US" sz="3000"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a:r>
            <a:br>
              <a:rPr lang="en-US" sz="3000"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br>
            <a:endParaRPr lang="en-US" sz="3000"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sp>
        <p:nvSpPr>
          <p:cNvPr id="3" name="Subtitle 2"/>
          <p:cNvSpPr>
            <a:spLocks noGrp="1"/>
          </p:cNvSpPr>
          <p:nvPr>
            <p:ph type="subTitle" idx="1"/>
          </p:nvPr>
        </p:nvSpPr>
        <p:spPr>
          <a:xfrm>
            <a:off x="691802" y="5084743"/>
            <a:ext cx="6858000" cy="1222404"/>
          </a:xfrm>
        </p:spPr>
        <p:txBody>
          <a:bodyPr>
            <a:normAutofit fontScale="85000" lnSpcReduction="20000"/>
          </a:bodyPr>
          <a:lstStyle/>
          <a:p>
            <a:r>
              <a:rPr lang="sv-SE" sz="2400" b="1" dirty="0">
                <a:solidFill>
                  <a:schemeClr val="bg1"/>
                </a:solidFill>
                <a:latin typeface="Calibri" panose="020F0502020204030204" pitchFamily="34" charset="0"/>
                <a:cs typeface="Aharoni" panose="02010803020104030203" pitchFamily="2" charset="-79"/>
              </a:rPr>
              <a:t>Neil Berman, Law Clerk to Judge Guy R. Humphrey</a:t>
            </a:r>
          </a:p>
          <a:p>
            <a:r>
              <a:rPr lang="sv-SE" sz="2400" b="1" dirty="0">
                <a:solidFill>
                  <a:schemeClr val="bg1"/>
                </a:solidFill>
                <a:latin typeface="Calibri" panose="020F0502020204030204" pitchFamily="34" charset="0"/>
                <a:cs typeface="Aharoni" panose="02010803020104030203" pitchFamily="2" charset="-79"/>
              </a:rPr>
              <a:t>Ryan Cunningham, Law Clerk to Judge Beth A. Buchanan</a:t>
            </a:r>
          </a:p>
          <a:p>
            <a:r>
              <a:rPr lang="sv-SE" sz="2400" b="1" dirty="0">
                <a:solidFill>
                  <a:schemeClr val="bg1"/>
                </a:solidFill>
                <a:latin typeface="Calibri" panose="020F0502020204030204" pitchFamily="34" charset="0"/>
                <a:cs typeface="Aharoni" panose="02010803020104030203" pitchFamily="2" charset="-79"/>
              </a:rPr>
              <a:t>Colleen Militello, Law Clerk to Judge Beth A. Buchanan</a:t>
            </a:r>
          </a:p>
          <a:p>
            <a:endParaRPr lang="sv-SE" sz="2400" b="1" dirty="0">
              <a:solidFill>
                <a:schemeClr val="bg1"/>
              </a:solidFill>
              <a:latin typeface="Calibri" panose="020F0502020204030204" pitchFamily="34" charset="0"/>
              <a:cs typeface="Aharoni" panose="02010803020104030203" pitchFamily="2" charset="-79"/>
            </a:endParaRPr>
          </a:p>
          <a:p>
            <a:endParaRPr lang="en-US" sz="2400" b="1" dirty="0">
              <a:solidFill>
                <a:schemeClr val="bg1"/>
              </a:solidFill>
              <a:latin typeface="Calibri" panose="020F0502020204030204" pitchFamily="34" charset="0"/>
              <a:cs typeface="Aharoni" panose="02010803020104030203" pitchFamily="2" charset="-79"/>
            </a:endParaRPr>
          </a:p>
        </p:txBody>
      </p:sp>
      <p:pic>
        <p:nvPicPr>
          <p:cNvPr id="5" name="Picture 4">
            <a:extLst>
              <a:ext uri="{FF2B5EF4-FFF2-40B4-BE49-F238E27FC236}">
                <a16:creationId xmlns:a16="http://schemas.microsoft.com/office/drawing/2014/main" id="{66F59020-8725-4F4E-8E1A-4F85B261B0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8824" y="3036667"/>
            <a:ext cx="2857229" cy="2024600"/>
          </a:xfrm>
          <a:prstGeom prst="rect">
            <a:avLst/>
          </a:prstGeom>
          <a:ln>
            <a:noFill/>
          </a:ln>
          <a:effectLst>
            <a:softEdge rad="112500"/>
          </a:effectLst>
        </p:spPr>
      </p:pic>
      <p:sp>
        <p:nvSpPr>
          <p:cNvPr id="8" name="TextBox 7">
            <a:extLst>
              <a:ext uri="{FF2B5EF4-FFF2-40B4-BE49-F238E27FC236}">
                <a16:creationId xmlns:a16="http://schemas.microsoft.com/office/drawing/2014/main" id="{FFFD1773-5727-4DF3-B799-979BE4636F9D}"/>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32</a:t>
            </a:r>
          </a:p>
        </p:txBody>
      </p:sp>
    </p:spTree>
    <p:extLst>
      <p:ext uri="{BB962C8B-B14F-4D97-AF65-F5344CB8AC3E}">
        <p14:creationId xmlns:p14="http://schemas.microsoft.com/office/powerpoint/2010/main" val="9908681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1782" y="461671"/>
            <a:ext cx="7541491" cy="6542817"/>
          </a:xfrm>
          <a:prstGeom prst="rect">
            <a:avLst/>
          </a:prstGeom>
          <a:noFill/>
        </p:spPr>
        <p:txBody>
          <a:bodyPr wrap="square" rtlCol="0">
            <a:spAutoFit/>
          </a:bodyPr>
          <a:lstStyle/>
          <a:p>
            <a:pPr marL="257175" indent="-257175" defTabSz="342900">
              <a:spcAft>
                <a:spcPts val="1350"/>
              </a:spcAft>
              <a:buFontTx/>
              <a:buAutoNum type="alphaUcPeriod"/>
            </a:pPr>
            <a:r>
              <a:rPr lang="en-US" sz="2400" b="1" dirty="0">
                <a:solidFill>
                  <a:prstClr val="black"/>
                </a:solidFill>
                <a:latin typeface="Trebuchet MS" panose="020B0603020202020204"/>
              </a:rPr>
              <a:t>General Docketing Issues</a:t>
            </a:r>
          </a:p>
          <a:p>
            <a:pPr marL="214313" indent="-214313" defTabSz="342900">
              <a:buFont typeface="Arial" panose="020B0604020202020204" pitchFamily="34" charset="0"/>
              <a:buChar char="•"/>
            </a:pPr>
            <a:r>
              <a:rPr lang="en-US" dirty="0">
                <a:solidFill>
                  <a:prstClr val="black"/>
                </a:solidFill>
                <a:latin typeface="Trebuchet MS" panose="020B0603020202020204"/>
              </a:rPr>
              <a:t>When filing an ECF document with the Court, the attorney who signs the document must be the one who files that document in ECF. You cannot use another attorney’s login and password. This applies even when the attorneys are in the same firm.</a:t>
            </a:r>
          </a:p>
          <a:p>
            <a:pPr defTabSz="342900"/>
            <a:r>
              <a:rPr lang="en-US" dirty="0">
                <a:solidFill>
                  <a:prstClr val="black"/>
                </a:solidFill>
                <a:latin typeface="Trebuchet MS" panose="020B0603020202020204"/>
              </a:rPr>
              <a:t> </a:t>
            </a:r>
          </a:p>
          <a:p>
            <a:pPr marL="214313" indent="-214313" defTabSz="342900">
              <a:buFont typeface="Arial" panose="020B0604020202020204" pitchFamily="34" charset="0"/>
              <a:buChar char="•"/>
            </a:pPr>
            <a:r>
              <a:rPr lang="en-US" dirty="0">
                <a:solidFill>
                  <a:prstClr val="black"/>
                </a:solidFill>
                <a:latin typeface="Trebuchet MS" panose="020B0603020202020204"/>
              </a:rPr>
              <a:t>Use of the correct docketing event is important for reporting and noticing purposes.</a:t>
            </a:r>
          </a:p>
          <a:p>
            <a:pPr defTabSz="342900"/>
            <a:r>
              <a:rPr lang="en-US" dirty="0">
                <a:solidFill>
                  <a:prstClr val="black"/>
                </a:solidFill>
                <a:latin typeface="Trebuchet MS" panose="020B0603020202020204"/>
              </a:rPr>
              <a:t> </a:t>
            </a:r>
          </a:p>
          <a:p>
            <a:pPr marL="557213" lvl="1" indent="-214313" defTabSz="342900">
              <a:buFont typeface="Courier New" panose="02070309020205020404" pitchFamily="49" charset="0"/>
              <a:buChar char="o"/>
            </a:pPr>
            <a:r>
              <a:rPr lang="en-US" dirty="0">
                <a:solidFill>
                  <a:prstClr val="black"/>
                </a:solidFill>
                <a:latin typeface="Trebuchet MS" panose="020B0603020202020204"/>
              </a:rPr>
              <a:t>Improper use of the “Generic Motion” docketing event.  Very few motions or applications should be docketed using the “Generic Motion” docketing event.</a:t>
            </a:r>
          </a:p>
          <a:p>
            <a:pPr marL="214313" indent="-214313" defTabSz="342900">
              <a:buFont typeface="Courier New" panose="02070309020205020404" pitchFamily="49" charset="0"/>
              <a:buChar char="o"/>
            </a:pPr>
            <a:endParaRPr lang="en-US" dirty="0">
              <a:solidFill>
                <a:prstClr val="black"/>
              </a:solidFill>
              <a:latin typeface="Trebuchet MS" panose="020B0603020202020204"/>
            </a:endParaRPr>
          </a:p>
          <a:p>
            <a:pPr marL="557213" lvl="1" indent="-214313" defTabSz="342900">
              <a:buFont typeface="Courier New" panose="02070309020205020404" pitchFamily="49" charset="0"/>
              <a:buChar char="o"/>
            </a:pPr>
            <a:r>
              <a:rPr lang="en-US" dirty="0">
                <a:solidFill>
                  <a:prstClr val="black"/>
                </a:solidFill>
                <a:latin typeface="Trebuchet MS" panose="020B0603020202020204"/>
              </a:rPr>
              <a:t>Documents filed using a generic docketing event must include additional language identifying the nature of the filing (</a:t>
            </a:r>
            <a:r>
              <a:rPr lang="en-US" i="1" dirty="0">
                <a:solidFill>
                  <a:prstClr val="black"/>
                </a:solidFill>
                <a:latin typeface="Trebuchet MS" panose="020B0603020202020204"/>
              </a:rPr>
              <a:t>e.g.</a:t>
            </a:r>
            <a:r>
              <a:rPr lang="en-US" dirty="0">
                <a:solidFill>
                  <a:prstClr val="black"/>
                </a:solidFill>
                <a:latin typeface="Trebuchet MS" panose="020B0603020202020204"/>
              </a:rPr>
              <a:t> Application to Settlement Personal Injury Claim and for Compensation of Special Counsel).</a:t>
            </a:r>
          </a:p>
          <a:p>
            <a:pPr defTabSz="342900"/>
            <a:r>
              <a:rPr lang="en-US" dirty="0">
                <a:solidFill>
                  <a:prstClr val="black"/>
                </a:solidFill>
                <a:latin typeface="Trebuchet MS" panose="020B0603020202020204"/>
              </a:rPr>
              <a:t> </a:t>
            </a:r>
          </a:p>
          <a:p>
            <a:pPr marL="214313" indent="-214313" defTabSz="342900">
              <a:buFont typeface="Arial" panose="020B0604020202020204" pitchFamily="34" charset="0"/>
              <a:buChar char="•"/>
            </a:pPr>
            <a:r>
              <a:rPr lang="en-US" dirty="0">
                <a:solidFill>
                  <a:prstClr val="black"/>
                </a:solidFill>
                <a:latin typeface="Trebuchet MS" panose="020B0603020202020204"/>
              </a:rPr>
              <a:t>A list of docketing events sorted by event type is available on the Court’s website at </a:t>
            </a:r>
            <a:r>
              <a:rPr lang="en-US" sz="1600" u="sng" dirty="0">
                <a:solidFill>
                  <a:srgbClr val="0070C0"/>
                </a:solidFill>
                <a:latin typeface="Trebuchet MS" panose="020B0603020202020204"/>
                <a:hlinkClick r:id="rId2">
                  <a:extLst>
                    <a:ext uri="{A12FA001-AC4F-418D-AE19-62706E023703}">
                      <ahyp:hlinkClr xmlns:ahyp="http://schemas.microsoft.com/office/drawing/2018/hyperlinkcolor" xmlns="" val="tx"/>
                    </a:ext>
                  </a:extLst>
                </a:hlinkClick>
              </a:rPr>
              <a:t>https://www.ohsb.uscourts.gov/pdffiles/AttorneyDocketingEvents.pdf</a:t>
            </a:r>
            <a:endParaRPr lang="en-US" sz="1600" dirty="0">
              <a:solidFill>
                <a:srgbClr val="0070C0"/>
              </a:solidFill>
              <a:latin typeface="Trebuchet MS" panose="020B0603020202020204"/>
            </a:endParaRPr>
          </a:p>
          <a:p>
            <a:pPr defTabSz="342900"/>
            <a:endParaRPr lang="en-US" sz="1350" dirty="0">
              <a:solidFill>
                <a:prstClr val="black"/>
              </a:solidFill>
              <a:latin typeface="Trebuchet MS" panose="020B0603020202020204"/>
            </a:endParaRPr>
          </a:p>
        </p:txBody>
      </p:sp>
      <p:pic>
        <p:nvPicPr>
          <p:cNvPr id="3" name="Picture 2">
            <a:extLst>
              <a:ext uri="{FF2B5EF4-FFF2-40B4-BE49-F238E27FC236}">
                <a16:creationId xmlns:a16="http://schemas.microsoft.com/office/drawing/2014/main" id="{8EB13965-1F8C-4723-B6CC-D2CBE9524909}"/>
              </a:ext>
            </a:extLst>
          </p:cNvPr>
          <p:cNvPicPr/>
          <p:nvPr/>
        </p:nvPicPr>
        <p:blipFill rotWithShape="1">
          <a:blip r:embed="rId3" cstate="print">
            <a:extLst>
              <a:ext uri="{28A0092B-C50C-407E-A947-70E740481C1C}">
                <a14:useLocalDpi xmlns:a14="http://schemas.microsoft.com/office/drawing/2010/main" val="0"/>
              </a:ext>
            </a:extLst>
          </a:blip>
          <a:srcRect l="6638" t="49762" r="84202" b="32738"/>
          <a:stretch/>
        </p:blipFill>
        <p:spPr bwMode="auto">
          <a:xfrm>
            <a:off x="4572000" y="156298"/>
            <a:ext cx="528638" cy="694373"/>
          </a:xfrm>
          <a:prstGeom prst="rect">
            <a:avLst/>
          </a:prstGeom>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9610B250-16C3-496A-98A2-E98D61534467}"/>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33</a:t>
            </a:r>
          </a:p>
        </p:txBody>
      </p:sp>
    </p:spTree>
    <p:extLst>
      <p:ext uri="{BB962C8B-B14F-4D97-AF65-F5344CB8AC3E}">
        <p14:creationId xmlns:p14="http://schemas.microsoft.com/office/powerpoint/2010/main" val="14398421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E0FB488-4464-4D3C-B1FF-DEC4C30F5720}"/>
              </a:ext>
            </a:extLst>
          </p:cNvPr>
          <p:cNvSpPr txBox="1"/>
          <p:nvPr/>
        </p:nvSpPr>
        <p:spPr>
          <a:xfrm>
            <a:off x="339636" y="478194"/>
            <a:ext cx="6928213" cy="5963171"/>
          </a:xfrm>
          <a:prstGeom prst="rect">
            <a:avLst/>
          </a:prstGeom>
          <a:noFill/>
        </p:spPr>
        <p:txBody>
          <a:bodyPr wrap="square" rtlCol="0">
            <a:spAutoFit/>
          </a:bodyPr>
          <a:lstStyle/>
          <a:p>
            <a:pPr defTabSz="342900"/>
            <a:r>
              <a:rPr lang="en-US" sz="2800" b="1" dirty="0">
                <a:solidFill>
                  <a:prstClr val="black"/>
                </a:solidFill>
                <a:latin typeface="Trebuchet MS" panose="020B0603020202020204"/>
              </a:rPr>
              <a:t>B.	Chapter 13 Plan Issues</a:t>
            </a:r>
            <a:endParaRPr lang="en-US" sz="2800" dirty="0">
              <a:solidFill>
                <a:prstClr val="black"/>
              </a:solidFill>
              <a:latin typeface="Trebuchet MS" panose="020B0603020202020204"/>
            </a:endParaRPr>
          </a:p>
          <a:p>
            <a:pPr defTabSz="342900"/>
            <a:r>
              <a:rPr lang="en-US" sz="1350" dirty="0">
                <a:solidFill>
                  <a:prstClr val="black"/>
                </a:solidFill>
                <a:latin typeface="Trebuchet MS" panose="020B0603020202020204"/>
              </a:rPr>
              <a:t> </a:t>
            </a:r>
          </a:p>
          <a:p>
            <a:pPr defTabSz="342900"/>
            <a:r>
              <a:rPr lang="en-US" sz="2000" dirty="0">
                <a:solidFill>
                  <a:prstClr val="black"/>
                </a:solidFill>
                <a:latin typeface="Trebuchet MS" panose="020B0603020202020204"/>
              </a:rPr>
              <a:t>Most Commonly Occurring Plan Issues that Lead to Court Action (Email to Counsel or Sua Sponte Objection from the Court)</a:t>
            </a:r>
          </a:p>
          <a:p>
            <a:pPr defTabSz="342900"/>
            <a:r>
              <a:rPr lang="en-US" sz="2000" dirty="0">
                <a:solidFill>
                  <a:prstClr val="black"/>
                </a:solidFill>
                <a:latin typeface="Trebuchet MS" panose="020B0603020202020204"/>
              </a:rPr>
              <a:t> </a:t>
            </a:r>
          </a:p>
          <a:p>
            <a:pPr defTabSz="342900"/>
            <a:r>
              <a:rPr lang="en-US" sz="2000" dirty="0">
                <a:solidFill>
                  <a:prstClr val="black"/>
                </a:solidFill>
                <a:latin typeface="Trebuchet MS" panose="020B0603020202020204"/>
              </a:rPr>
              <a:t> </a:t>
            </a:r>
          </a:p>
          <a:p>
            <a:pPr marL="692150" indent="-214313" defTabSz="342900">
              <a:buFont typeface="Arial" panose="020B0604020202020204" pitchFamily="34" charset="0"/>
              <a:buChar char="•"/>
            </a:pPr>
            <a:r>
              <a:rPr lang="en-US" sz="2000" dirty="0">
                <a:solidFill>
                  <a:prstClr val="black"/>
                </a:solidFill>
                <a:latin typeface="Trebuchet MS" panose="020B0603020202020204"/>
              </a:rPr>
              <a:t>Check Boxes on Front Page </a:t>
            </a:r>
          </a:p>
          <a:p>
            <a:pPr marL="692150" indent="-214313" defTabSz="342900"/>
            <a:r>
              <a:rPr lang="en-US" sz="2000" dirty="0">
                <a:solidFill>
                  <a:prstClr val="black"/>
                </a:solidFill>
                <a:latin typeface="Trebuchet MS" panose="020B0603020202020204"/>
              </a:rPr>
              <a:t>	</a:t>
            </a:r>
          </a:p>
          <a:p>
            <a:pPr marL="692150" indent="-214313" defTabSz="342900">
              <a:buFont typeface="Arial" panose="020B0604020202020204" pitchFamily="34" charset="0"/>
              <a:buChar char="•"/>
            </a:pPr>
            <a:r>
              <a:rPr lang="en-US" sz="2000" dirty="0">
                <a:solidFill>
                  <a:prstClr val="black"/>
                </a:solidFill>
                <a:latin typeface="Trebuchet MS" panose="020B0603020202020204"/>
              </a:rPr>
              <a:t>Failure to Fill in the Cramdown / Lien Avoidance Provisions Fully</a:t>
            </a:r>
          </a:p>
          <a:p>
            <a:pPr marL="692150" indent="-214313" defTabSz="342900"/>
            <a:r>
              <a:rPr lang="en-US" sz="2000" b="1" dirty="0">
                <a:solidFill>
                  <a:prstClr val="black"/>
                </a:solidFill>
                <a:latin typeface="Trebuchet MS" panose="020B0603020202020204"/>
              </a:rPr>
              <a:t> </a:t>
            </a:r>
            <a:endParaRPr lang="en-US" sz="2000" dirty="0">
              <a:solidFill>
                <a:prstClr val="black"/>
              </a:solidFill>
              <a:latin typeface="Trebuchet MS" panose="020B0603020202020204"/>
            </a:endParaRPr>
          </a:p>
          <a:p>
            <a:pPr marL="692150" indent="-214313" defTabSz="342900">
              <a:buFont typeface="Arial" panose="020B0604020202020204" pitchFamily="34" charset="0"/>
              <a:buChar char="•"/>
            </a:pPr>
            <a:r>
              <a:rPr lang="en-US" sz="2000" dirty="0">
                <a:solidFill>
                  <a:prstClr val="black"/>
                </a:solidFill>
                <a:latin typeface="Trebuchet MS" panose="020B0603020202020204"/>
              </a:rPr>
              <a:t>Attempting to Cramdown Government Claim By Plan</a:t>
            </a:r>
          </a:p>
          <a:p>
            <a:pPr marL="692150" indent="-214313" defTabSz="342900"/>
            <a:r>
              <a:rPr lang="en-US" sz="2000" dirty="0">
                <a:solidFill>
                  <a:prstClr val="black"/>
                </a:solidFill>
                <a:latin typeface="Trebuchet MS" panose="020B0603020202020204"/>
              </a:rPr>
              <a:t>	</a:t>
            </a:r>
          </a:p>
          <a:p>
            <a:pPr marL="692150" indent="-214313" defTabSz="342900">
              <a:buFont typeface="Arial" panose="020B0604020202020204" pitchFamily="34" charset="0"/>
              <a:buChar char="•"/>
            </a:pPr>
            <a:r>
              <a:rPr lang="en-US" sz="2000" dirty="0">
                <a:solidFill>
                  <a:prstClr val="black"/>
                </a:solidFill>
                <a:latin typeface="Trebuchet MS" panose="020B0603020202020204"/>
              </a:rPr>
              <a:t>Attempting to Avoid Government Lien Before Claim Filed / Deadline Expired</a:t>
            </a:r>
          </a:p>
          <a:p>
            <a:pPr marL="692150" indent="-214313" defTabSz="342900"/>
            <a:endParaRPr lang="en-US" sz="2000" dirty="0">
              <a:solidFill>
                <a:prstClr val="black"/>
              </a:solidFill>
              <a:latin typeface="Trebuchet MS" panose="020B0603020202020204"/>
            </a:endParaRPr>
          </a:p>
          <a:p>
            <a:pPr marL="692150" indent="-214313" defTabSz="342900">
              <a:buFont typeface="Arial" panose="020B0604020202020204" pitchFamily="34" charset="0"/>
              <a:buChar char="•"/>
            </a:pPr>
            <a:r>
              <a:rPr lang="en-US" sz="2000" dirty="0">
                <a:solidFill>
                  <a:prstClr val="black"/>
                </a:solidFill>
                <a:latin typeface="Trebuchet MS" panose="020B0603020202020204"/>
              </a:rPr>
              <a:t>Failure to Indicate Proper Rule 7004 Service</a:t>
            </a:r>
          </a:p>
          <a:p>
            <a:pPr defTabSz="342900"/>
            <a:r>
              <a:rPr lang="en-US" sz="2000" b="1" dirty="0">
                <a:solidFill>
                  <a:prstClr val="black"/>
                </a:solidFill>
                <a:latin typeface="Trebuchet MS" panose="020B0603020202020204"/>
              </a:rPr>
              <a:t> </a:t>
            </a:r>
            <a:endParaRPr lang="en-US" sz="2000" dirty="0">
              <a:solidFill>
                <a:prstClr val="black"/>
              </a:solidFill>
              <a:latin typeface="Trebuchet MS" panose="020B0603020202020204"/>
            </a:endParaRPr>
          </a:p>
        </p:txBody>
      </p:sp>
      <p:pic>
        <p:nvPicPr>
          <p:cNvPr id="3" name="Picture 2">
            <a:extLst>
              <a:ext uri="{FF2B5EF4-FFF2-40B4-BE49-F238E27FC236}">
                <a16:creationId xmlns:a16="http://schemas.microsoft.com/office/drawing/2014/main" id="{8EB13965-1F8C-4723-B6CC-D2CBE9524909}"/>
              </a:ext>
            </a:extLst>
          </p:cNvPr>
          <p:cNvPicPr/>
          <p:nvPr/>
        </p:nvPicPr>
        <p:blipFill rotWithShape="1">
          <a:blip r:embed="rId2">
            <a:extLst>
              <a:ext uri="{28A0092B-C50C-407E-A947-70E740481C1C}">
                <a14:useLocalDpi xmlns:a14="http://schemas.microsoft.com/office/drawing/2010/main" val="0"/>
              </a:ext>
            </a:extLst>
          </a:blip>
          <a:srcRect l="6638" t="27381" r="84202" b="55238"/>
          <a:stretch/>
        </p:blipFill>
        <p:spPr bwMode="auto">
          <a:xfrm>
            <a:off x="4734469" y="416639"/>
            <a:ext cx="537210" cy="725805"/>
          </a:xfrm>
          <a:prstGeom prst="rect">
            <a:avLst/>
          </a:prstGeom>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A67038EF-DD70-4234-B44D-3AC11AB87E06}"/>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34</a:t>
            </a:r>
          </a:p>
        </p:txBody>
      </p:sp>
    </p:spTree>
    <p:extLst>
      <p:ext uri="{BB962C8B-B14F-4D97-AF65-F5344CB8AC3E}">
        <p14:creationId xmlns:p14="http://schemas.microsoft.com/office/powerpoint/2010/main" val="9064667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40C8F2-D30B-4047-AC69-FCFAFD006A30}"/>
              </a:ext>
            </a:extLst>
          </p:cNvPr>
          <p:cNvPicPr/>
          <p:nvPr/>
        </p:nvPicPr>
        <p:blipFill>
          <a:blip r:embed="rId2"/>
          <a:stretch>
            <a:fillRect/>
          </a:stretch>
        </p:blipFill>
        <p:spPr>
          <a:xfrm>
            <a:off x="923636" y="3112657"/>
            <a:ext cx="5850974" cy="3392469"/>
          </a:xfrm>
          <a:prstGeom prst="rect">
            <a:avLst/>
          </a:prstGeom>
        </p:spPr>
      </p:pic>
      <p:sp>
        <p:nvSpPr>
          <p:cNvPr id="6" name="TextBox 5">
            <a:extLst>
              <a:ext uri="{FF2B5EF4-FFF2-40B4-BE49-F238E27FC236}">
                <a16:creationId xmlns:a16="http://schemas.microsoft.com/office/drawing/2014/main" id="{4C35B23F-CA31-4DD0-A52E-EB1D15990A74}"/>
              </a:ext>
            </a:extLst>
          </p:cNvPr>
          <p:cNvSpPr txBox="1"/>
          <p:nvPr/>
        </p:nvSpPr>
        <p:spPr>
          <a:xfrm>
            <a:off x="2246812" y="702593"/>
            <a:ext cx="5460274" cy="2115964"/>
          </a:xfrm>
          <a:prstGeom prst="rect">
            <a:avLst/>
          </a:prstGeom>
          <a:noFill/>
        </p:spPr>
        <p:txBody>
          <a:bodyPr wrap="square" rtlCol="0">
            <a:spAutoFit/>
          </a:bodyPr>
          <a:lstStyle/>
          <a:p>
            <a:pPr defTabSz="342900"/>
            <a:r>
              <a:rPr lang="en-US" sz="2800" b="1" dirty="0">
                <a:solidFill>
                  <a:prstClr val="black"/>
                </a:solidFill>
                <a:latin typeface="Trebuchet MS" panose="020B0603020202020204"/>
              </a:rPr>
              <a:t>Check Boxes on Front Page </a:t>
            </a:r>
            <a:endParaRPr lang="en-US" sz="2800" dirty="0">
              <a:solidFill>
                <a:prstClr val="black"/>
              </a:solidFill>
              <a:latin typeface="Trebuchet MS" panose="020B0603020202020204"/>
            </a:endParaRPr>
          </a:p>
          <a:p>
            <a:pPr defTabSz="342900"/>
            <a:r>
              <a:rPr lang="en-US" sz="1350" b="1" dirty="0">
                <a:solidFill>
                  <a:prstClr val="black"/>
                </a:solidFill>
                <a:latin typeface="Trebuchet MS" panose="020B0603020202020204"/>
              </a:rPr>
              <a:t> </a:t>
            </a:r>
            <a:endParaRPr lang="en-US" sz="1350" dirty="0">
              <a:solidFill>
                <a:prstClr val="black"/>
              </a:solidFill>
              <a:latin typeface="Trebuchet MS" panose="020B0603020202020204"/>
            </a:endParaRPr>
          </a:p>
          <a:p>
            <a:pPr marL="557213" lvl="1" indent="-214313" defTabSz="342900">
              <a:buFont typeface="Arial" panose="020B0604020202020204" pitchFamily="34" charset="0"/>
              <a:buChar char="•"/>
            </a:pPr>
            <a:r>
              <a:rPr lang="en-US" dirty="0">
                <a:solidFill>
                  <a:prstClr val="black"/>
                </a:solidFill>
                <a:latin typeface="Trebuchet MS" panose="020B0603020202020204"/>
              </a:rPr>
              <a:t>Cramdown, lien avoidance, or use of Paragraph 13 </a:t>
            </a:r>
          </a:p>
          <a:p>
            <a:pPr defTabSz="342900"/>
            <a:r>
              <a:rPr lang="en-US" dirty="0">
                <a:solidFill>
                  <a:prstClr val="black"/>
                </a:solidFill>
                <a:latin typeface="Trebuchet MS" panose="020B0603020202020204"/>
              </a:rPr>
              <a:t> </a:t>
            </a:r>
          </a:p>
          <a:p>
            <a:pPr marL="557213" lvl="1" indent="-214313" defTabSz="342900">
              <a:buFont typeface="Arial" panose="020B0604020202020204" pitchFamily="34" charset="0"/>
              <a:buChar char="•"/>
            </a:pPr>
            <a:r>
              <a:rPr lang="en-US" dirty="0">
                <a:solidFill>
                  <a:prstClr val="black"/>
                </a:solidFill>
                <a:latin typeface="Trebuchet MS" panose="020B0603020202020204"/>
              </a:rPr>
              <a:t>“If an item is not checked, the provision will be ineffective if set out later in the Plan”</a:t>
            </a:r>
          </a:p>
        </p:txBody>
      </p:sp>
      <p:pic>
        <p:nvPicPr>
          <p:cNvPr id="5" name="Picture 4">
            <a:extLst>
              <a:ext uri="{FF2B5EF4-FFF2-40B4-BE49-F238E27FC236}">
                <a16:creationId xmlns:a16="http://schemas.microsoft.com/office/drawing/2014/main" id="{21BA326F-34D3-4330-B757-995CF7EF6A69}"/>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9216" b="91431" l="4689" r="93573"/>
                    </a14:imgEffect>
                  </a14:imgLayer>
                </a14:imgProps>
              </a:ext>
              <a:ext uri="{28A0092B-C50C-407E-A947-70E740481C1C}">
                <a14:useLocalDpi xmlns:a14="http://schemas.microsoft.com/office/drawing/2010/main" val="0"/>
              </a:ext>
            </a:extLst>
          </a:blip>
          <a:stretch>
            <a:fillRect/>
          </a:stretch>
        </p:blipFill>
        <p:spPr>
          <a:xfrm>
            <a:off x="174996" y="2"/>
            <a:ext cx="2186741" cy="2186741"/>
          </a:xfrm>
          <a:prstGeom prst="rect">
            <a:avLst/>
          </a:prstGeom>
        </p:spPr>
      </p:pic>
      <p:sp>
        <p:nvSpPr>
          <p:cNvPr id="8" name="TextBox 7">
            <a:extLst>
              <a:ext uri="{FF2B5EF4-FFF2-40B4-BE49-F238E27FC236}">
                <a16:creationId xmlns:a16="http://schemas.microsoft.com/office/drawing/2014/main" id="{41089750-4491-4512-8A05-AF20BEB5BF21}"/>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35</a:t>
            </a:r>
          </a:p>
        </p:txBody>
      </p:sp>
    </p:spTree>
    <p:extLst>
      <p:ext uri="{BB962C8B-B14F-4D97-AF65-F5344CB8AC3E}">
        <p14:creationId xmlns:p14="http://schemas.microsoft.com/office/powerpoint/2010/main" val="3958977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7A50519-C708-4F73-8E38-31E9FDFF5E90}"/>
              </a:ext>
            </a:extLst>
          </p:cNvPr>
          <p:cNvSpPr txBox="1"/>
          <p:nvPr/>
        </p:nvSpPr>
        <p:spPr>
          <a:xfrm>
            <a:off x="210896" y="639893"/>
            <a:ext cx="7741614" cy="2546851"/>
          </a:xfrm>
          <a:prstGeom prst="rect">
            <a:avLst/>
          </a:prstGeom>
          <a:noFill/>
        </p:spPr>
        <p:txBody>
          <a:bodyPr wrap="square" rtlCol="0">
            <a:spAutoFit/>
          </a:bodyPr>
          <a:lstStyle/>
          <a:p>
            <a:pPr defTabSz="342900"/>
            <a:r>
              <a:rPr lang="en-US" sz="2800" b="1" dirty="0">
                <a:solidFill>
                  <a:prstClr val="black"/>
                </a:solidFill>
                <a:latin typeface="Trebuchet MS" panose="020B0603020202020204"/>
              </a:rPr>
              <a:t>Failure to Fill in the Cramdown /               Lien Avoidance Provisions Fully</a:t>
            </a:r>
            <a:endParaRPr lang="en-US" sz="2800" dirty="0">
              <a:solidFill>
                <a:prstClr val="black"/>
              </a:solidFill>
              <a:latin typeface="Trebuchet MS" panose="020B0603020202020204"/>
            </a:endParaRPr>
          </a:p>
          <a:p>
            <a:pPr defTabSz="342900"/>
            <a:r>
              <a:rPr lang="en-US" sz="1350" b="1" dirty="0">
                <a:solidFill>
                  <a:prstClr val="black"/>
                </a:solidFill>
                <a:latin typeface="Trebuchet MS" panose="020B0603020202020204"/>
              </a:rPr>
              <a:t> </a:t>
            </a:r>
            <a:endParaRPr lang="en-US" dirty="0">
              <a:solidFill>
                <a:prstClr val="black"/>
              </a:solidFill>
              <a:latin typeface="Trebuchet MS" panose="020B0603020202020204"/>
            </a:endParaRPr>
          </a:p>
          <a:p>
            <a:pPr marL="557213" lvl="1" indent="-214313" defTabSz="342900">
              <a:buFont typeface="Arial" panose="020B0604020202020204" pitchFamily="34" charset="0"/>
              <a:buChar char="•"/>
            </a:pPr>
            <a:r>
              <a:rPr lang="en-US" dirty="0">
                <a:solidFill>
                  <a:prstClr val="black"/>
                </a:solidFill>
                <a:latin typeface="Trebuchet MS" panose="020B0603020202020204"/>
              </a:rPr>
              <a:t>Creditor’s name must be specified.</a:t>
            </a:r>
          </a:p>
          <a:p>
            <a:pPr defTabSz="342900"/>
            <a:r>
              <a:rPr lang="en-US" b="1" dirty="0">
                <a:solidFill>
                  <a:prstClr val="black"/>
                </a:solidFill>
                <a:latin typeface="Trebuchet MS" panose="020B0603020202020204"/>
              </a:rPr>
              <a:t> </a:t>
            </a:r>
            <a:endParaRPr lang="en-US" dirty="0">
              <a:solidFill>
                <a:prstClr val="black"/>
              </a:solidFill>
              <a:latin typeface="Trebuchet MS" panose="020B0603020202020204"/>
            </a:endParaRPr>
          </a:p>
          <a:p>
            <a:pPr marL="557213" lvl="1" indent="-214313" defTabSz="342900">
              <a:buFont typeface="Arial" panose="020B0604020202020204" pitchFamily="34" charset="0"/>
              <a:buChar char="•"/>
            </a:pPr>
            <a:r>
              <a:rPr lang="en-US" dirty="0">
                <a:solidFill>
                  <a:prstClr val="black"/>
                </a:solidFill>
                <a:latin typeface="Trebuchet MS" panose="020B0603020202020204"/>
              </a:rPr>
              <a:t>Check the box for procedure to effectuate cramdown or avoidance.</a:t>
            </a:r>
          </a:p>
          <a:p>
            <a:pPr defTabSz="342900"/>
            <a:r>
              <a:rPr lang="en-US" b="1" dirty="0">
                <a:solidFill>
                  <a:prstClr val="black"/>
                </a:solidFill>
                <a:latin typeface="Trebuchet MS" panose="020B0603020202020204"/>
              </a:rPr>
              <a:t> </a:t>
            </a:r>
            <a:endParaRPr lang="en-US" dirty="0">
              <a:solidFill>
                <a:prstClr val="black"/>
              </a:solidFill>
              <a:latin typeface="Trebuchet MS" panose="020B0603020202020204"/>
            </a:endParaRPr>
          </a:p>
          <a:p>
            <a:pPr marL="557213" lvl="1" indent="-214313" defTabSz="342900">
              <a:buFont typeface="Arial" panose="020B0604020202020204" pitchFamily="34" charset="0"/>
              <a:buChar char="•"/>
            </a:pPr>
            <a:r>
              <a:rPr lang="en-US" dirty="0">
                <a:solidFill>
                  <a:prstClr val="black"/>
                </a:solidFill>
                <a:latin typeface="Trebuchet MS" panose="020B0603020202020204"/>
              </a:rPr>
              <a:t>Information should match what is in the motion or claim objection.</a:t>
            </a:r>
          </a:p>
        </p:txBody>
      </p:sp>
      <p:pic>
        <p:nvPicPr>
          <p:cNvPr id="5" name="Content Placeholder 3">
            <a:extLst>
              <a:ext uri="{FF2B5EF4-FFF2-40B4-BE49-F238E27FC236}">
                <a16:creationId xmlns:a16="http://schemas.microsoft.com/office/drawing/2014/main" id="{6D3CC1F4-0AF5-4FEE-BBDC-EFEDAE716F7C}"/>
              </a:ext>
            </a:extLst>
          </p:cNvPr>
          <p:cNvPicPr>
            <a:picLocks noGrp="1"/>
          </p:cNvPicPr>
          <p:nvPr>
            <p:ph idx="1"/>
          </p:nvPr>
        </p:nvPicPr>
        <p:blipFill>
          <a:blip r:embed="rId2"/>
          <a:stretch>
            <a:fillRect/>
          </a:stretch>
        </p:blipFill>
        <p:spPr>
          <a:xfrm>
            <a:off x="711199" y="3355110"/>
            <a:ext cx="5938983" cy="3223216"/>
          </a:xfrm>
          <a:prstGeom prst="rect">
            <a:avLst/>
          </a:prstGeom>
        </p:spPr>
      </p:pic>
      <p:sp>
        <p:nvSpPr>
          <p:cNvPr id="7" name="TextBox 6">
            <a:extLst>
              <a:ext uri="{FF2B5EF4-FFF2-40B4-BE49-F238E27FC236}">
                <a16:creationId xmlns:a16="http://schemas.microsoft.com/office/drawing/2014/main" id="{08A0E71D-C503-45AD-89B7-A852D3DEF29B}"/>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36</a:t>
            </a:r>
          </a:p>
        </p:txBody>
      </p:sp>
    </p:spTree>
    <p:extLst>
      <p:ext uri="{BB962C8B-B14F-4D97-AF65-F5344CB8AC3E}">
        <p14:creationId xmlns:p14="http://schemas.microsoft.com/office/powerpoint/2010/main" val="29097680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825DCB9-5F85-449A-8C4A-BB9E0DAA438F}"/>
              </a:ext>
            </a:extLst>
          </p:cNvPr>
          <p:cNvPicPr>
            <a:picLocks noChangeAspect="1"/>
          </p:cNvPicPr>
          <p:nvPr/>
        </p:nvPicPr>
        <p:blipFill>
          <a:blip r:embed="rId2"/>
          <a:stretch>
            <a:fillRect/>
          </a:stretch>
        </p:blipFill>
        <p:spPr>
          <a:xfrm>
            <a:off x="407083" y="1312384"/>
            <a:ext cx="6585202" cy="4035307"/>
          </a:xfrm>
          <a:prstGeom prst="rect">
            <a:avLst/>
          </a:prstGeom>
        </p:spPr>
      </p:pic>
      <p:grpSp>
        <p:nvGrpSpPr>
          <p:cNvPr id="5" name="Group 4">
            <a:extLst>
              <a:ext uri="{FF2B5EF4-FFF2-40B4-BE49-F238E27FC236}">
                <a16:creationId xmlns:a16="http://schemas.microsoft.com/office/drawing/2014/main" id="{0C081D26-E659-46E1-8A12-B8DBF9919850}"/>
              </a:ext>
            </a:extLst>
          </p:cNvPr>
          <p:cNvGrpSpPr/>
          <p:nvPr/>
        </p:nvGrpSpPr>
        <p:grpSpPr>
          <a:xfrm>
            <a:off x="6992285" y="869355"/>
            <a:ext cx="2268858" cy="2003986"/>
            <a:chOff x="8093016" y="923469"/>
            <a:chExt cx="3025144" cy="2671980"/>
          </a:xfrm>
        </p:grpSpPr>
        <p:pic>
          <p:nvPicPr>
            <p:cNvPr id="6" name="Picture 5">
              <a:extLst>
                <a:ext uri="{FF2B5EF4-FFF2-40B4-BE49-F238E27FC236}">
                  <a16:creationId xmlns:a16="http://schemas.microsoft.com/office/drawing/2014/main" id="{B26A7739-8461-4E84-A5D6-52BE8DF13FB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0" b="89899" l="9914" r="89655"/>
                      </a14:imgEffect>
                    </a14:imgLayer>
                  </a14:imgProps>
                </a:ext>
                <a:ext uri="{28A0092B-C50C-407E-A947-70E740481C1C}">
                  <a14:useLocalDpi xmlns:a14="http://schemas.microsoft.com/office/drawing/2010/main" val="0"/>
                </a:ext>
              </a:extLst>
            </a:blip>
            <a:stretch>
              <a:fillRect/>
            </a:stretch>
          </p:blipFill>
          <p:spPr>
            <a:xfrm rot="2081007">
              <a:off x="8676652" y="923469"/>
              <a:ext cx="2017969" cy="1722233"/>
            </a:xfrm>
            <a:prstGeom prst="rect">
              <a:avLst/>
            </a:prstGeom>
          </p:spPr>
        </p:pic>
        <p:sp>
          <p:nvSpPr>
            <p:cNvPr id="7" name="TextBox 6">
              <a:extLst>
                <a:ext uri="{FF2B5EF4-FFF2-40B4-BE49-F238E27FC236}">
                  <a16:creationId xmlns:a16="http://schemas.microsoft.com/office/drawing/2014/main" id="{F4D1007C-ABD5-4D6D-A1B2-7CC5F2CB255D}"/>
                </a:ext>
              </a:extLst>
            </p:cNvPr>
            <p:cNvSpPr txBox="1"/>
            <p:nvPr/>
          </p:nvSpPr>
          <p:spPr>
            <a:xfrm rot="1991940">
              <a:off x="8093016" y="2364343"/>
              <a:ext cx="3025144" cy="1231106"/>
            </a:xfrm>
            <a:prstGeom prst="rect">
              <a:avLst/>
            </a:prstGeom>
            <a:noFill/>
          </p:spPr>
          <p:txBody>
            <a:bodyPr wrap="square" rtlCol="0">
              <a:spAutoFit/>
            </a:bodyPr>
            <a:lstStyle/>
            <a:p>
              <a:pPr defTabSz="342900"/>
              <a:r>
                <a:rPr lang="en-US" sz="2700" b="1" dirty="0">
                  <a:ln w="22225">
                    <a:solidFill>
                      <a:srgbClr val="2E83C3"/>
                    </a:solidFill>
                    <a:prstDash val="solid"/>
                  </a:ln>
                  <a:solidFill>
                    <a:srgbClr val="002060"/>
                  </a:solidFill>
                  <a:latin typeface="Trebuchet MS" panose="020B0603020202020204"/>
                </a:rPr>
                <a:t>Fill out Table</a:t>
              </a:r>
            </a:p>
          </p:txBody>
        </p:sp>
      </p:grpSp>
      <p:sp>
        <p:nvSpPr>
          <p:cNvPr id="9" name="TextBox 8">
            <a:extLst>
              <a:ext uri="{FF2B5EF4-FFF2-40B4-BE49-F238E27FC236}">
                <a16:creationId xmlns:a16="http://schemas.microsoft.com/office/drawing/2014/main" id="{4B36CE7C-A406-4A55-8232-7E123BECA038}"/>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37</a:t>
            </a:r>
          </a:p>
        </p:txBody>
      </p:sp>
    </p:spTree>
    <p:extLst>
      <p:ext uri="{BB962C8B-B14F-4D97-AF65-F5344CB8AC3E}">
        <p14:creationId xmlns:p14="http://schemas.microsoft.com/office/powerpoint/2010/main" val="17485039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654E518-7FFC-40FF-ADE9-F7068816BA10}"/>
              </a:ext>
            </a:extLst>
          </p:cNvPr>
          <p:cNvSpPr txBox="1"/>
          <p:nvPr/>
        </p:nvSpPr>
        <p:spPr>
          <a:xfrm>
            <a:off x="341966" y="713958"/>
            <a:ext cx="7704785" cy="2292935"/>
          </a:xfrm>
          <a:prstGeom prst="rect">
            <a:avLst/>
          </a:prstGeom>
          <a:noFill/>
        </p:spPr>
        <p:txBody>
          <a:bodyPr wrap="square" rtlCol="0">
            <a:spAutoFit/>
          </a:bodyPr>
          <a:lstStyle/>
          <a:p>
            <a:pPr defTabSz="342900"/>
            <a:r>
              <a:rPr lang="en-US" sz="2400" b="1" dirty="0">
                <a:solidFill>
                  <a:prstClr val="black"/>
                </a:solidFill>
                <a:latin typeface="Trebuchet MS" panose="020B0603020202020204"/>
              </a:rPr>
              <a:t>Attempting to Cramdown Government Claim By Plan</a:t>
            </a:r>
          </a:p>
          <a:p>
            <a:pPr defTabSz="342900"/>
            <a:r>
              <a:rPr lang="en-US" sz="2400" b="1" dirty="0">
                <a:solidFill>
                  <a:prstClr val="black"/>
                </a:solidFill>
                <a:latin typeface="Trebuchet MS" panose="020B0603020202020204"/>
              </a:rPr>
              <a:t>	</a:t>
            </a:r>
          </a:p>
          <a:p>
            <a:pPr defTabSz="342900"/>
            <a:r>
              <a:rPr lang="en-US" sz="2400" b="1" dirty="0">
                <a:solidFill>
                  <a:prstClr val="black"/>
                </a:solidFill>
                <a:latin typeface="Trebuchet MS" panose="020B0603020202020204"/>
              </a:rPr>
              <a:t>Attempting to Avoid Government Lien Before Claim Filed / Deadline Expired</a:t>
            </a:r>
          </a:p>
          <a:p>
            <a:pPr defTabSz="342900"/>
            <a:endParaRPr lang="en-US" sz="1350" b="1" dirty="0">
              <a:solidFill>
                <a:prstClr val="black"/>
              </a:solidFill>
              <a:latin typeface="Trebuchet MS" panose="020B0603020202020204"/>
            </a:endParaRPr>
          </a:p>
          <a:p>
            <a:pPr marL="557213" lvl="1" indent="-214313" defTabSz="342900">
              <a:buFont typeface="Arial" panose="020B0604020202020204" pitchFamily="34" charset="0"/>
              <a:buChar char="•"/>
            </a:pPr>
            <a:r>
              <a:rPr lang="en-US" sz="1350" dirty="0">
                <a:solidFill>
                  <a:prstClr val="black"/>
                </a:solidFill>
                <a:latin typeface="Trebuchet MS" panose="020B0603020202020204"/>
              </a:rPr>
              <a:t>	</a:t>
            </a:r>
            <a:r>
              <a:rPr lang="en-US" sz="2000" dirty="0">
                <a:solidFill>
                  <a:prstClr val="black"/>
                </a:solidFill>
                <a:latin typeface="Trebuchet MS" panose="020B0603020202020204"/>
              </a:rPr>
              <a:t>Both are prohibited by Rule 3012(c) and Plan Para. 4.2</a:t>
            </a:r>
          </a:p>
          <a:p>
            <a:pPr defTabSz="342900"/>
            <a:endParaRPr lang="en-US" sz="1350" dirty="0">
              <a:solidFill>
                <a:prstClr val="black"/>
              </a:solidFill>
              <a:latin typeface="Trebuchet MS" panose="020B0603020202020204"/>
            </a:endParaRPr>
          </a:p>
        </p:txBody>
      </p:sp>
      <p:pic>
        <p:nvPicPr>
          <p:cNvPr id="7" name="Picture 6">
            <a:extLst>
              <a:ext uri="{FF2B5EF4-FFF2-40B4-BE49-F238E27FC236}">
                <a16:creationId xmlns:a16="http://schemas.microsoft.com/office/drawing/2014/main" id="{BA6DDCC7-01B3-41F6-9CAD-EE87EA0DAA2A}"/>
              </a:ext>
            </a:extLst>
          </p:cNvPr>
          <p:cNvPicPr/>
          <p:nvPr/>
        </p:nvPicPr>
        <p:blipFill>
          <a:blip r:embed="rId2"/>
          <a:stretch>
            <a:fillRect/>
          </a:stretch>
        </p:blipFill>
        <p:spPr>
          <a:xfrm>
            <a:off x="932873" y="3237802"/>
            <a:ext cx="5192515" cy="2497980"/>
          </a:xfrm>
          <a:prstGeom prst="rect">
            <a:avLst/>
          </a:prstGeom>
        </p:spPr>
      </p:pic>
      <p:pic>
        <p:nvPicPr>
          <p:cNvPr id="4" name="Picture 3" descr="Slika:Police man ganson.svg - Wikipedija, prosta enciklopedija">
            <a:extLst>
              <a:ext uri="{FF2B5EF4-FFF2-40B4-BE49-F238E27FC236}">
                <a16:creationId xmlns:a16="http://schemas.microsoft.com/office/drawing/2014/main" id="{9B980E4A-22FF-4441-9EE7-C74CCC0DD2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4216" y="3429000"/>
            <a:ext cx="2584763" cy="183296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8" name="TextBox 7">
            <a:extLst>
              <a:ext uri="{FF2B5EF4-FFF2-40B4-BE49-F238E27FC236}">
                <a16:creationId xmlns:a16="http://schemas.microsoft.com/office/drawing/2014/main" id="{B501A383-A567-4072-AAAF-A5CC21732D68}"/>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38</a:t>
            </a:r>
          </a:p>
        </p:txBody>
      </p:sp>
    </p:spTree>
    <p:extLst>
      <p:ext uri="{BB962C8B-B14F-4D97-AF65-F5344CB8AC3E}">
        <p14:creationId xmlns:p14="http://schemas.microsoft.com/office/powerpoint/2010/main" val="2590731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EA5FBD6-D1F1-4AC0-8CBC-5E92E0C4D918}"/>
              </a:ext>
            </a:extLst>
          </p:cNvPr>
          <p:cNvSpPr txBox="1"/>
          <p:nvPr/>
        </p:nvSpPr>
        <p:spPr>
          <a:xfrm>
            <a:off x="246222" y="464029"/>
            <a:ext cx="8260468" cy="3362459"/>
          </a:xfrm>
          <a:prstGeom prst="rect">
            <a:avLst/>
          </a:prstGeom>
          <a:noFill/>
        </p:spPr>
        <p:txBody>
          <a:bodyPr wrap="square" rtlCol="0">
            <a:spAutoFit/>
          </a:bodyPr>
          <a:lstStyle/>
          <a:p>
            <a:pPr defTabSz="342900"/>
            <a:r>
              <a:rPr lang="en-US" sz="2800" b="1" dirty="0">
                <a:solidFill>
                  <a:prstClr val="black"/>
                </a:solidFill>
                <a:latin typeface="Trebuchet MS" panose="020B0603020202020204"/>
              </a:rPr>
              <a:t>Failure to Indicate Proper Rule 7004 Service</a:t>
            </a:r>
          </a:p>
          <a:p>
            <a:pPr marL="214313" indent="-214313" defTabSz="342900">
              <a:buFont typeface="Arial" panose="020B0604020202020204" pitchFamily="34" charset="0"/>
              <a:buChar char="•"/>
            </a:pPr>
            <a:endParaRPr lang="en-US" sz="1350" dirty="0">
              <a:solidFill>
                <a:prstClr val="black"/>
              </a:solidFill>
              <a:latin typeface="Trebuchet MS" panose="020B0603020202020204"/>
            </a:endParaRPr>
          </a:p>
          <a:p>
            <a:pPr marL="557213" lvl="1" indent="-214313" defTabSz="342900">
              <a:buFont typeface="Arial" panose="020B0604020202020204" pitchFamily="34" charset="0"/>
              <a:buChar char="•"/>
            </a:pPr>
            <a:r>
              <a:rPr lang="en-US" dirty="0">
                <a:solidFill>
                  <a:prstClr val="black"/>
                </a:solidFill>
                <a:latin typeface="Trebuchet MS" panose="020B0603020202020204"/>
              </a:rPr>
              <a:t>Cramdown / avoidance creditor must be served per Rule 7004</a:t>
            </a:r>
          </a:p>
          <a:p>
            <a:pPr marL="342900" lvl="1" defTabSz="342900"/>
            <a:endParaRPr lang="en-US" dirty="0">
              <a:solidFill>
                <a:prstClr val="black"/>
              </a:solidFill>
              <a:latin typeface="Trebuchet MS" panose="020B0603020202020204"/>
            </a:endParaRPr>
          </a:p>
          <a:p>
            <a:pPr marL="557213" lvl="1" indent="-214313" defTabSz="342900">
              <a:buFont typeface="Arial" panose="020B0604020202020204" pitchFamily="34" charset="0"/>
              <a:buChar char="•"/>
            </a:pPr>
            <a:r>
              <a:rPr lang="en-US" dirty="0">
                <a:solidFill>
                  <a:prstClr val="black"/>
                </a:solidFill>
                <a:latin typeface="Trebuchet MS" panose="020B0603020202020204"/>
              </a:rPr>
              <a:t>If by motion (or by claim objection for cramdown), only the motion or claim objection requires Rule 7004 service</a:t>
            </a:r>
          </a:p>
          <a:p>
            <a:pPr marL="557213" lvl="1" indent="-214313" defTabSz="342900">
              <a:buFont typeface="Arial" panose="020B0604020202020204" pitchFamily="34" charset="0"/>
              <a:buChar char="•"/>
            </a:pPr>
            <a:endParaRPr lang="en-US" dirty="0">
              <a:solidFill>
                <a:prstClr val="black"/>
              </a:solidFill>
              <a:latin typeface="Trebuchet MS" panose="020B0603020202020204"/>
            </a:endParaRPr>
          </a:p>
          <a:p>
            <a:pPr marL="557213" lvl="1" indent="-214313" defTabSz="342900">
              <a:buFont typeface="Arial" panose="020B0604020202020204" pitchFamily="34" charset="0"/>
              <a:buChar char="•"/>
            </a:pPr>
            <a:r>
              <a:rPr lang="en-US" dirty="0">
                <a:solidFill>
                  <a:prstClr val="black"/>
                </a:solidFill>
                <a:latin typeface="Trebuchet MS" panose="020B0603020202020204"/>
              </a:rPr>
              <a:t>If by plan, then the plan requires Rule 7004 service</a:t>
            </a:r>
          </a:p>
          <a:p>
            <a:pPr marL="342900" lvl="1" defTabSz="342900"/>
            <a:endParaRPr lang="en-US" dirty="0">
              <a:solidFill>
                <a:prstClr val="black"/>
              </a:solidFill>
              <a:latin typeface="Trebuchet MS" panose="020B0603020202020204"/>
            </a:endParaRPr>
          </a:p>
          <a:p>
            <a:pPr marL="557213" lvl="1" indent="-214313" defTabSz="342900">
              <a:buFont typeface="Arial" panose="020B0604020202020204" pitchFamily="34" charset="0"/>
              <a:buChar char="•"/>
            </a:pPr>
            <a:r>
              <a:rPr lang="en-US" dirty="0">
                <a:solidFill>
                  <a:prstClr val="black"/>
                </a:solidFill>
                <a:latin typeface="Trebuchet MS" panose="020B0603020202020204"/>
              </a:rPr>
              <a:t>Certificate of service must demonstrate proper Rule 7004 service of plan</a:t>
            </a:r>
          </a:p>
          <a:p>
            <a:pPr marL="342900" lvl="1" defTabSz="342900"/>
            <a:endParaRPr lang="en-US" sz="1350" dirty="0">
              <a:solidFill>
                <a:prstClr val="black"/>
              </a:solidFill>
              <a:latin typeface="Trebuchet MS" panose="020B0603020202020204"/>
            </a:endParaRPr>
          </a:p>
          <a:p>
            <a:pPr defTabSz="342900"/>
            <a:endParaRPr lang="en-US" sz="1350" dirty="0">
              <a:solidFill>
                <a:prstClr val="black"/>
              </a:solidFill>
              <a:latin typeface="Trebuchet MS" panose="020B0603020202020204"/>
            </a:endParaRPr>
          </a:p>
        </p:txBody>
      </p:sp>
      <p:pic>
        <p:nvPicPr>
          <p:cNvPr id="5" name="Picture 4">
            <a:extLst>
              <a:ext uri="{FF2B5EF4-FFF2-40B4-BE49-F238E27FC236}">
                <a16:creationId xmlns:a16="http://schemas.microsoft.com/office/drawing/2014/main" id="{50523AAA-780A-4B3B-A2B8-3FA623961A51}"/>
              </a:ext>
            </a:extLst>
          </p:cNvPr>
          <p:cNvPicPr/>
          <p:nvPr/>
        </p:nvPicPr>
        <p:blipFill>
          <a:blip r:embed="rId2"/>
          <a:stretch>
            <a:fillRect/>
          </a:stretch>
        </p:blipFill>
        <p:spPr>
          <a:xfrm>
            <a:off x="1339274" y="3937596"/>
            <a:ext cx="5107423" cy="1982913"/>
          </a:xfrm>
          <a:prstGeom prst="rect">
            <a:avLst/>
          </a:prstGeom>
          <a:ln>
            <a:solidFill>
              <a:schemeClr val="tx1"/>
            </a:solidFill>
          </a:ln>
        </p:spPr>
      </p:pic>
      <p:sp>
        <p:nvSpPr>
          <p:cNvPr id="7" name="TextBox 6">
            <a:extLst>
              <a:ext uri="{FF2B5EF4-FFF2-40B4-BE49-F238E27FC236}">
                <a16:creationId xmlns:a16="http://schemas.microsoft.com/office/drawing/2014/main" id="{ABB68FF1-6BF7-4ECE-B5E1-58F060DD9720}"/>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39</a:t>
            </a:r>
          </a:p>
        </p:txBody>
      </p:sp>
    </p:spTree>
    <p:extLst>
      <p:ext uri="{BB962C8B-B14F-4D97-AF65-F5344CB8AC3E}">
        <p14:creationId xmlns:p14="http://schemas.microsoft.com/office/powerpoint/2010/main" val="4449775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EFDF01-AE69-495F-AF23-6F5A29AAFD6B}"/>
              </a:ext>
            </a:extLst>
          </p:cNvPr>
          <p:cNvPicPr>
            <a:picLocks noChangeAspect="1"/>
          </p:cNvPicPr>
          <p:nvPr/>
        </p:nvPicPr>
        <p:blipFill rotWithShape="1">
          <a:blip r:embed="rId2">
            <a:extLst>
              <a:ext uri="{28A0092B-C50C-407E-A947-70E740481C1C}">
                <a14:useLocalDpi xmlns:a14="http://schemas.microsoft.com/office/drawing/2010/main" val="0"/>
              </a:ext>
            </a:extLst>
          </a:blip>
          <a:srcRect b="9053"/>
          <a:stretch/>
        </p:blipFill>
        <p:spPr>
          <a:xfrm>
            <a:off x="6183371" y="247593"/>
            <a:ext cx="2411440" cy="171964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3" name="TextBox 2">
            <a:extLst>
              <a:ext uri="{FF2B5EF4-FFF2-40B4-BE49-F238E27FC236}">
                <a16:creationId xmlns:a16="http://schemas.microsoft.com/office/drawing/2014/main" id="{FD516CBC-4A38-4B2B-B910-F9F0B3D7D461}"/>
              </a:ext>
            </a:extLst>
          </p:cNvPr>
          <p:cNvSpPr txBox="1"/>
          <p:nvPr/>
        </p:nvSpPr>
        <p:spPr>
          <a:xfrm>
            <a:off x="549189" y="616458"/>
            <a:ext cx="7085040" cy="5993949"/>
          </a:xfrm>
          <a:prstGeom prst="rect">
            <a:avLst/>
          </a:prstGeom>
          <a:noFill/>
        </p:spPr>
        <p:txBody>
          <a:bodyPr wrap="square" rtlCol="0">
            <a:spAutoFit/>
          </a:bodyPr>
          <a:lstStyle/>
          <a:p>
            <a:pPr defTabSz="342900"/>
            <a:r>
              <a:rPr lang="en-US" sz="2800" b="1" dirty="0">
                <a:solidFill>
                  <a:prstClr val="black"/>
                </a:solidFill>
                <a:latin typeface="Trebuchet MS" panose="020B0603020202020204"/>
              </a:rPr>
              <a:t>C.	Lien Avoidance Issues</a:t>
            </a:r>
            <a:endParaRPr lang="en-US" sz="2800" dirty="0">
              <a:solidFill>
                <a:prstClr val="black"/>
              </a:solidFill>
              <a:latin typeface="Trebuchet MS" panose="020B0603020202020204"/>
            </a:endParaRPr>
          </a:p>
          <a:p>
            <a:pPr defTabSz="342900"/>
            <a:r>
              <a:rPr lang="en-US" sz="1350" b="1" dirty="0">
                <a:solidFill>
                  <a:prstClr val="black"/>
                </a:solidFill>
                <a:latin typeface="Trebuchet MS" panose="020B0603020202020204"/>
              </a:rPr>
              <a:t> </a:t>
            </a:r>
            <a:endParaRPr lang="en-US" sz="1350" dirty="0">
              <a:solidFill>
                <a:prstClr val="black"/>
              </a:solidFill>
              <a:latin typeface="Trebuchet MS" panose="020B0603020202020204"/>
            </a:endParaRPr>
          </a:p>
          <a:p>
            <a:pPr marL="214313" indent="-214313" defTabSz="342900">
              <a:buFont typeface="Arial" panose="020B0604020202020204" pitchFamily="34" charset="0"/>
              <a:buChar char="•"/>
            </a:pPr>
            <a:r>
              <a:rPr lang="en-US" dirty="0">
                <a:solidFill>
                  <a:prstClr val="black"/>
                </a:solidFill>
                <a:latin typeface="Trebuchet MS" panose="020B0603020202020204"/>
              </a:rPr>
              <a:t>Rule 7004 service required </a:t>
            </a:r>
          </a:p>
          <a:p>
            <a:pPr defTabSz="342900"/>
            <a:endParaRPr lang="en-US" dirty="0">
              <a:solidFill>
                <a:prstClr val="black"/>
              </a:solidFill>
              <a:latin typeface="Trebuchet MS" panose="020B0603020202020204"/>
            </a:endParaRPr>
          </a:p>
          <a:p>
            <a:pPr marL="214313" indent="-214313" defTabSz="342900">
              <a:buFont typeface="Arial" panose="020B0604020202020204" pitchFamily="34" charset="0"/>
              <a:buChar char="•"/>
            </a:pPr>
            <a:r>
              <a:rPr lang="en-US" dirty="0">
                <a:solidFill>
                  <a:prstClr val="black"/>
                </a:solidFill>
                <a:latin typeface="Trebuchet MS" panose="020B0603020202020204"/>
              </a:rPr>
              <a:t>Differences between: </a:t>
            </a:r>
          </a:p>
          <a:p>
            <a:pPr defTabSz="342900"/>
            <a:r>
              <a:rPr lang="en-US" dirty="0">
                <a:solidFill>
                  <a:prstClr val="black"/>
                </a:solidFill>
                <a:latin typeface="Trebuchet MS" panose="020B0603020202020204"/>
              </a:rPr>
              <a:t> </a:t>
            </a:r>
          </a:p>
          <a:p>
            <a:pPr marL="557213" lvl="1" indent="-214313" defTabSz="342900">
              <a:buFont typeface="Courier New" panose="02070309020205020404" pitchFamily="49" charset="0"/>
              <a:buChar char="o"/>
            </a:pPr>
            <a:r>
              <a:rPr lang="en-US" dirty="0">
                <a:solidFill>
                  <a:prstClr val="black"/>
                </a:solidFill>
                <a:latin typeface="Trebuchet MS" panose="020B0603020202020204"/>
              </a:rPr>
              <a:t>motions to avoid a wholly unsecured mortgage under § 506;</a:t>
            </a:r>
          </a:p>
          <a:p>
            <a:pPr marL="342900" lvl="1" defTabSz="342900"/>
            <a:r>
              <a:rPr lang="en-US" b="1" dirty="0">
                <a:solidFill>
                  <a:prstClr val="black"/>
                </a:solidFill>
                <a:latin typeface="Trebuchet MS" panose="020B0603020202020204"/>
              </a:rPr>
              <a:t> </a:t>
            </a:r>
            <a:endParaRPr lang="en-US" dirty="0">
              <a:solidFill>
                <a:prstClr val="black"/>
              </a:solidFill>
              <a:latin typeface="Trebuchet MS" panose="020B0603020202020204"/>
            </a:endParaRPr>
          </a:p>
          <a:p>
            <a:pPr marL="557213" lvl="1" indent="-214313" defTabSz="342900">
              <a:buFont typeface="Courier New" panose="02070309020205020404" pitchFamily="49" charset="0"/>
              <a:buChar char="o"/>
            </a:pPr>
            <a:r>
              <a:rPr lang="en-US" dirty="0">
                <a:solidFill>
                  <a:prstClr val="black"/>
                </a:solidFill>
                <a:latin typeface="Trebuchet MS" panose="020B0603020202020204"/>
              </a:rPr>
              <a:t>a motion to avoid a judicial lien that impairs exemptions under § 522(f)(1)(A); and</a:t>
            </a:r>
          </a:p>
          <a:p>
            <a:pPr marL="557213" lvl="1" indent="-214313" defTabSz="342900">
              <a:buFont typeface="Courier New" panose="02070309020205020404" pitchFamily="49" charset="0"/>
              <a:buChar char="o"/>
            </a:pPr>
            <a:endParaRPr lang="en-US" dirty="0">
              <a:solidFill>
                <a:prstClr val="black"/>
              </a:solidFill>
              <a:latin typeface="Trebuchet MS" panose="020B0603020202020204"/>
            </a:endParaRPr>
          </a:p>
          <a:p>
            <a:pPr marL="557213" lvl="1" indent="-214313" defTabSz="342900">
              <a:buFont typeface="Courier New" panose="02070309020205020404" pitchFamily="49" charset="0"/>
              <a:buChar char="o"/>
            </a:pPr>
            <a:r>
              <a:rPr lang="en-US" dirty="0">
                <a:solidFill>
                  <a:prstClr val="black"/>
                </a:solidFill>
                <a:latin typeface="Trebuchet MS" panose="020B0603020202020204"/>
              </a:rPr>
              <a:t>a motion to avoid a non-PMSI in certain exempt personal property under § 522(f)(1)(B).</a:t>
            </a:r>
          </a:p>
          <a:p>
            <a:pPr defTabSz="342900"/>
            <a:r>
              <a:rPr lang="en-US" b="1" dirty="0">
                <a:solidFill>
                  <a:prstClr val="black"/>
                </a:solidFill>
                <a:latin typeface="Trebuchet MS" panose="020B0603020202020204"/>
              </a:rPr>
              <a:t> </a:t>
            </a:r>
            <a:endParaRPr lang="en-US" dirty="0">
              <a:solidFill>
                <a:prstClr val="black"/>
              </a:solidFill>
              <a:latin typeface="Trebuchet MS" panose="020B0603020202020204"/>
            </a:endParaRPr>
          </a:p>
          <a:p>
            <a:pPr marL="214313" indent="-214313" defTabSz="342900">
              <a:buFont typeface="Arial" panose="020B0604020202020204" pitchFamily="34" charset="0"/>
              <a:buChar char="•"/>
            </a:pPr>
            <a:r>
              <a:rPr lang="en-US" dirty="0">
                <a:solidFill>
                  <a:prstClr val="black"/>
                </a:solidFill>
                <a:latin typeface="Trebuchet MS" panose="020B0603020202020204"/>
              </a:rPr>
              <a:t>All information demonstrating entitlement to relief should be set forth</a:t>
            </a:r>
          </a:p>
          <a:p>
            <a:pPr marL="214313" indent="-214313" defTabSz="342900">
              <a:buFont typeface="Arial" panose="020B0604020202020204" pitchFamily="34" charset="0"/>
              <a:buChar char="•"/>
            </a:pPr>
            <a:endParaRPr lang="en-US" dirty="0">
              <a:solidFill>
                <a:prstClr val="black"/>
              </a:solidFill>
              <a:latin typeface="Trebuchet MS" panose="020B0603020202020204"/>
            </a:endParaRPr>
          </a:p>
          <a:p>
            <a:pPr marL="214313" indent="-214313" defTabSz="342900">
              <a:buFont typeface="Arial" panose="020B0604020202020204" pitchFamily="34" charset="0"/>
              <a:buChar char="•"/>
            </a:pPr>
            <a:r>
              <a:rPr lang="en-US" dirty="0">
                <a:solidFill>
                  <a:prstClr val="black"/>
                </a:solidFill>
                <a:latin typeface="Trebuchet MS" panose="020B0603020202020204"/>
              </a:rPr>
              <a:t>Fillable form motions  &amp; orders on the court’s website - strongly encouraged!</a:t>
            </a:r>
          </a:p>
          <a:p>
            <a:pPr defTabSz="342900"/>
            <a:r>
              <a:rPr lang="en-US" b="1" dirty="0">
                <a:solidFill>
                  <a:prstClr val="black"/>
                </a:solidFill>
                <a:latin typeface="Trebuchet MS" panose="020B0603020202020204"/>
              </a:rPr>
              <a:t> </a:t>
            </a:r>
            <a:endParaRPr lang="en-US" dirty="0">
              <a:solidFill>
                <a:prstClr val="black"/>
              </a:solidFill>
              <a:latin typeface="Trebuchet MS" panose="020B0603020202020204"/>
            </a:endParaRPr>
          </a:p>
          <a:p>
            <a:pPr marL="214313" indent="-214313" defTabSz="342900">
              <a:buFont typeface="Arial" panose="020B0604020202020204" pitchFamily="34" charset="0"/>
              <a:buChar char="•"/>
            </a:pPr>
            <a:r>
              <a:rPr lang="en-US" dirty="0">
                <a:solidFill>
                  <a:prstClr val="black"/>
                </a:solidFill>
                <a:latin typeface="Trebuchet MS" panose="020B0603020202020204"/>
              </a:rPr>
              <a:t>Under “Rules and Forms” / “Local Form Motions and Orders”</a:t>
            </a:r>
          </a:p>
        </p:txBody>
      </p:sp>
      <p:pic>
        <p:nvPicPr>
          <p:cNvPr id="4" name="Picture 3">
            <a:extLst>
              <a:ext uri="{FF2B5EF4-FFF2-40B4-BE49-F238E27FC236}">
                <a16:creationId xmlns:a16="http://schemas.microsoft.com/office/drawing/2014/main" id="{8EB13965-1F8C-4723-B6CC-D2CBE9524909}"/>
              </a:ext>
            </a:extLst>
          </p:cNvPr>
          <p:cNvPicPr/>
          <p:nvPr/>
        </p:nvPicPr>
        <p:blipFill rotWithShape="1">
          <a:blip r:embed="rId3">
            <a:extLst>
              <a:ext uri="{28A0092B-C50C-407E-A947-70E740481C1C}">
                <a14:useLocalDpi xmlns:a14="http://schemas.microsoft.com/office/drawing/2010/main" val="0"/>
              </a:ext>
            </a:extLst>
          </a:blip>
          <a:srcRect l="6638" t="72500" r="84202" b="9524"/>
          <a:stretch/>
        </p:blipFill>
        <p:spPr bwMode="auto">
          <a:xfrm>
            <a:off x="5036390" y="461671"/>
            <a:ext cx="622935" cy="862965"/>
          </a:xfrm>
          <a:prstGeom prst="rect">
            <a:avLst/>
          </a:prstGeom>
          <a:ln>
            <a:noFill/>
          </a:ln>
          <a:extLst>
            <a:ext uri="{53640926-AAD7-44D8-BBD7-CCE9431645EC}">
              <a14:shadowObscured xmlns:a14="http://schemas.microsoft.com/office/drawing/2010/main"/>
            </a:ext>
          </a:extLst>
        </p:spPr>
      </p:pic>
      <p:sp>
        <p:nvSpPr>
          <p:cNvPr id="7" name="TextBox 6">
            <a:extLst>
              <a:ext uri="{FF2B5EF4-FFF2-40B4-BE49-F238E27FC236}">
                <a16:creationId xmlns:a16="http://schemas.microsoft.com/office/drawing/2014/main" id="{984FFA44-EDE7-4BB4-AAAB-21C77A93F484}"/>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40</a:t>
            </a:r>
          </a:p>
        </p:txBody>
      </p:sp>
    </p:spTree>
    <p:extLst>
      <p:ext uri="{BB962C8B-B14F-4D97-AF65-F5344CB8AC3E}">
        <p14:creationId xmlns:p14="http://schemas.microsoft.com/office/powerpoint/2010/main" val="1022382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50022D-59D8-4917-B63E-7C332270B018}"/>
              </a:ext>
            </a:extLst>
          </p:cNvPr>
          <p:cNvPicPr/>
          <p:nvPr/>
        </p:nvPicPr>
        <p:blipFill>
          <a:blip r:embed="rId2"/>
          <a:stretch>
            <a:fillRect/>
          </a:stretch>
        </p:blipFill>
        <p:spPr>
          <a:xfrm>
            <a:off x="334819" y="785093"/>
            <a:ext cx="6749473" cy="4917325"/>
          </a:xfrm>
          <a:prstGeom prst="rect">
            <a:avLst/>
          </a:prstGeom>
        </p:spPr>
      </p:pic>
      <p:sp>
        <p:nvSpPr>
          <p:cNvPr id="5" name="TextBox 4">
            <a:extLst>
              <a:ext uri="{FF2B5EF4-FFF2-40B4-BE49-F238E27FC236}">
                <a16:creationId xmlns:a16="http://schemas.microsoft.com/office/drawing/2014/main" id="{8AD994B6-B1D2-4EBA-98E2-886F123BFBEC}"/>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41</a:t>
            </a:r>
          </a:p>
        </p:txBody>
      </p:sp>
    </p:spTree>
    <p:extLst>
      <p:ext uri="{BB962C8B-B14F-4D97-AF65-F5344CB8AC3E}">
        <p14:creationId xmlns:p14="http://schemas.microsoft.com/office/powerpoint/2010/main" val="1593101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6289A26-27D2-4CC9-A1AA-20F6050BE1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487265">
            <a:off x="6609085" y="1308368"/>
            <a:ext cx="2184751" cy="145650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3" name="Content Placeholder 2">
            <a:extLst>
              <a:ext uri="{FF2B5EF4-FFF2-40B4-BE49-F238E27FC236}">
                <a16:creationId xmlns:a16="http://schemas.microsoft.com/office/drawing/2014/main" id="{424579A0-D9DE-4201-8518-D86DA547FC89}"/>
              </a:ext>
            </a:extLst>
          </p:cNvPr>
          <p:cNvSpPr>
            <a:spLocks noGrp="1"/>
          </p:cNvSpPr>
          <p:nvPr>
            <p:ph idx="1"/>
          </p:nvPr>
        </p:nvSpPr>
        <p:spPr>
          <a:xfrm>
            <a:off x="67339" y="745317"/>
            <a:ext cx="7019636" cy="5552092"/>
          </a:xfrm>
        </p:spPr>
        <p:txBody>
          <a:bodyPr>
            <a:normAutofit fontScale="77500" lnSpcReduction="20000"/>
          </a:bodyPr>
          <a:lstStyle/>
          <a:p>
            <a:pPr marL="738188" indent="-525463">
              <a:buNone/>
            </a:pPr>
            <a:r>
              <a:rPr lang="en-US" sz="4100" b="1" dirty="0">
                <a:solidFill>
                  <a:schemeClr val="tx1"/>
                </a:solidFill>
              </a:rPr>
              <a:t>D. Order Submission Issues and Agreed Orders</a:t>
            </a:r>
          </a:p>
          <a:p>
            <a:pPr marL="0" indent="0">
              <a:buNone/>
            </a:pPr>
            <a:endParaRPr lang="en-US" sz="750" dirty="0">
              <a:solidFill>
                <a:schemeClr val="tx1"/>
              </a:solidFill>
            </a:endParaRPr>
          </a:p>
          <a:p>
            <a:pPr marL="731044">
              <a:spcAft>
                <a:spcPts val="1350"/>
              </a:spcAft>
              <a:buClrTx/>
              <a:buFont typeface="Arial" panose="020B0604020202020204" pitchFamily="34" charset="0"/>
              <a:buChar char="•"/>
            </a:pPr>
            <a:r>
              <a:rPr lang="en-US" sz="2600" b="1" dirty="0">
                <a:solidFill>
                  <a:schemeClr val="tx1"/>
                </a:solidFill>
              </a:rPr>
              <a:t>Agreed Orders</a:t>
            </a:r>
          </a:p>
          <a:p>
            <a:pPr marL="988219" lvl="1" indent="-300038">
              <a:buClrTx/>
              <a:buFont typeface="Courier New" panose="02070309020205020404" pitchFamily="49" charset="0"/>
              <a:buChar char="o"/>
            </a:pPr>
            <a:r>
              <a:rPr lang="en-US" sz="2600" dirty="0">
                <a:solidFill>
                  <a:schemeClr val="tx1"/>
                </a:solidFill>
              </a:rPr>
              <a:t>Make sure all interested parties sign the agreed order!</a:t>
            </a:r>
          </a:p>
          <a:p>
            <a:pPr lvl="3">
              <a:spcAft>
                <a:spcPts val="1350"/>
              </a:spcAft>
              <a:buClrTx/>
              <a:buFont typeface="Wingdings" panose="05000000000000000000" pitchFamily="2" charset="2"/>
              <a:buChar char="Ø"/>
            </a:pPr>
            <a:r>
              <a:rPr lang="en-US" sz="2600" dirty="0">
                <a:solidFill>
                  <a:schemeClr val="tx1"/>
                </a:solidFill>
              </a:rPr>
              <a:t>Marge Burke’s requirements for Motion to Modify</a:t>
            </a:r>
          </a:p>
          <a:p>
            <a:pPr marL="1028700" lvl="2" indent="-342900">
              <a:spcAft>
                <a:spcPts val="1350"/>
              </a:spcAft>
              <a:buClrTx/>
              <a:buFont typeface="Courier New" panose="02070309020205020404" pitchFamily="49" charset="0"/>
              <a:buChar char="o"/>
            </a:pPr>
            <a:r>
              <a:rPr lang="en-US" sz="2600" dirty="0">
                <a:solidFill>
                  <a:schemeClr val="tx1"/>
                </a:solidFill>
              </a:rPr>
              <a:t>In a Chapter 13 case, usually the Chapter 13 trustee should sign the order, particularly if it impacts distribution or administration of the plan. </a:t>
            </a:r>
          </a:p>
          <a:p>
            <a:pPr marL="1028700" lvl="2" indent="-342900">
              <a:buClrTx/>
              <a:buFont typeface="Courier New" panose="02070309020205020404" pitchFamily="49" charset="0"/>
              <a:buChar char="o"/>
            </a:pPr>
            <a:r>
              <a:rPr lang="en-US" sz="2600" dirty="0">
                <a:solidFill>
                  <a:schemeClr val="tx1"/>
                </a:solidFill>
              </a:rPr>
              <a:t>Judges Buchanan and Humphrey will allow agreed orders without the filing of an underlying motion or AP if </a:t>
            </a:r>
            <a:r>
              <a:rPr lang="en-US" sz="2600" u="sng" dirty="0">
                <a:solidFill>
                  <a:schemeClr val="tx1"/>
                </a:solidFill>
              </a:rPr>
              <a:t>all affected parties</a:t>
            </a:r>
            <a:r>
              <a:rPr lang="en-US" sz="2600" dirty="0">
                <a:solidFill>
                  <a:schemeClr val="tx1"/>
                </a:solidFill>
              </a:rPr>
              <a:t> sign off on the agreed order.</a:t>
            </a:r>
          </a:p>
        </p:txBody>
      </p:sp>
      <p:pic>
        <p:nvPicPr>
          <p:cNvPr id="7" name="Picture 6">
            <a:extLst>
              <a:ext uri="{FF2B5EF4-FFF2-40B4-BE49-F238E27FC236}">
                <a16:creationId xmlns:a16="http://schemas.microsoft.com/office/drawing/2014/main" id="{D7C54A78-AD80-41E9-9E42-07165EFBAAA6}"/>
              </a:ext>
            </a:extLst>
          </p:cNvPr>
          <p:cNvPicPr/>
          <p:nvPr/>
        </p:nvPicPr>
        <p:blipFill rotWithShape="1">
          <a:blip r:embed="rId3">
            <a:extLst>
              <a:ext uri="{28A0092B-C50C-407E-A947-70E740481C1C}">
                <a14:useLocalDpi xmlns:a14="http://schemas.microsoft.com/office/drawing/2010/main" val="0"/>
              </a:ext>
            </a:extLst>
          </a:blip>
          <a:srcRect l="6638" t="3691" r="84202" b="78334"/>
          <a:stretch/>
        </p:blipFill>
        <p:spPr bwMode="auto">
          <a:xfrm>
            <a:off x="6288549" y="560591"/>
            <a:ext cx="622935" cy="862965"/>
          </a:xfrm>
          <a:prstGeom prst="rect">
            <a:avLst/>
          </a:prstGeom>
          <a:ln>
            <a:noFill/>
          </a:ln>
          <a:extLst>
            <a:ext uri="{53640926-AAD7-44D8-BBD7-CCE9431645EC}">
              <a14:shadowObscured xmlns:a14="http://schemas.microsoft.com/office/drawing/2010/main"/>
            </a:ext>
          </a:extLst>
        </p:spPr>
      </p:pic>
      <p:sp>
        <p:nvSpPr>
          <p:cNvPr id="9" name="TextBox 8">
            <a:extLst>
              <a:ext uri="{FF2B5EF4-FFF2-40B4-BE49-F238E27FC236}">
                <a16:creationId xmlns:a16="http://schemas.microsoft.com/office/drawing/2014/main" id="{46284073-E491-480F-8A01-CC9617149697}"/>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42</a:t>
            </a:r>
          </a:p>
        </p:txBody>
      </p:sp>
    </p:spTree>
    <p:extLst>
      <p:ext uri="{BB962C8B-B14F-4D97-AF65-F5344CB8AC3E}">
        <p14:creationId xmlns:p14="http://schemas.microsoft.com/office/powerpoint/2010/main" val="5253697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789654C-8BBB-4EAF-84C0-3A386ADE172B}"/>
              </a:ext>
            </a:extLst>
          </p:cNvPr>
          <p:cNvSpPr txBox="1"/>
          <p:nvPr/>
        </p:nvSpPr>
        <p:spPr>
          <a:xfrm>
            <a:off x="279139" y="516086"/>
            <a:ext cx="6922455" cy="3785652"/>
          </a:xfrm>
          <a:prstGeom prst="rect">
            <a:avLst/>
          </a:prstGeom>
          <a:noFill/>
        </p:spPr>
        <p:txBody>
          <a:bodyPr wrap="square" rtlCol="0">
            <a:spAutoFit/>
          </a:bodyPr>
          <a:lstStyle/>
          <a:p>
            <a:pPr marL="600075" lvl="1" indent="-257175" defTabSz="342900">
              <a:buFont typeface="Courier New" panose="02070309020205020404" pitchFamily="49" charset="0"/>
              <a:buChar char="o"/>
            </a:pPr>
            <a:r>
              <a:rPr lang="en-US" sz="2000" dirty="0">
                <a:solidFill>
                  <a:prstClr val="black"/>
                </a:solidFill>
                <a:latin typeface="Trebuchet MS" panose="020B0603020202020204"/>
              </a:rPr>
              <a:t>Be sure that agreed orders pursuant to General Order 42-1 for suspension of Chapter 13 plan payments have the </a:t>
            </a:r>
            <a:r>
              <a:rPr lang="en-US" sz="2000" u="sng" dirty="0">
                <a:solidFill>
                  <a:prstClr val="black"/>
                </a:solidFill>
                <a:latin typeface="Trebuchet MS" panose="020B0603020202020204"/>
              </a:rPr>
              <a:t>necessary information</a:t>
            </a:r>
            <a:r>
              <a:rPr lang="en-US" sz="2000" dirty="0">
                <a:solidFill>
                  <a:prstClr val="black"/>
                </a:solidFill>
                <a:latin typeface="Trebuchet MS" panose="020B0603020202020204"/>
              </a:rPr>
              <a:t>: a statement that a change in payments is needed because of COVID-19 and a negative notice. </a:t>
            </a:r>
          </a:p>
          <a:p>
            <a:pPr marL="600075" lvl="1" indent="-257175" defTabSz="342900">
              <a:buFont typeface="Arial" panose="020B0604020202020204" pitchFamily="34" charset="0"/>
              <a:buChar char="•"/>
            </a:pPr>
            <a:endParaRPr lang="en-US" sz="2000" dirty="0">
              <a:solidFill>
                <a:prstClr val="black"/>
              </a:solidFill>
              <a:latin typeface="Trebuchet MS" panose="020B0603020202020204"/>
            </a:endParaRPr>
          </a:p>
          <a:p>
            <a:pPr marL="988219" lvl="1" indent="-257175" defTabSz="342900">
              <a:buFont typeface="Wingdings" panose="05000000000000000000" pitchFamily="2" charset="2"/>
              <a:buChar char="Ø"/>
            </a:pPr>
            <a:r>
              <a:rPr lang="en-US" sz="2000" dirty="0">
                <a:solidFill>
                  <a:prstClr val="black"/>
                </a:solidFill>
                <a:latin typeface="Trebuchet MS" panose="020B0603020202020204"/>
              </a:rPr>
              <a:t>Also, remember that getting a forbearance from the lender is only the first step. Debtor counsel needs to work with the 13 office to determine how a forbearance impacts distributions and whether an agreed order for a suspension of payments is needed.  </a:t>
            </a:r>
          </a:p>
        </p:txBody>
      </p:sp>
      <p:pic>
        <p:nvPicPr>
          <p:cNvPr id="3" name="Picture 2">
            <a:extLst>
              <a:ext uri="{FF2B5EF4-FFF2-40B4-BE49-F238E27FC236}">
                <a16:creationId xmlns:a16="http://schemas.microsoft.com/office/drawing/2014/main" id="{F7A6AE58-2A0B-4745-9CA5-05AB9FB2101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6432" y="4640012"/>
            <a:ext cx="4745784" cy="1701903"/>
          </a:xfrm>
          <a:prstGeom prst="rect">
            <a:avLst/>
          </a:prstGeom>
          <a:ln>
            <a:noFill/>
          </a:ln>
          <a:effectLst>
            <a:outerShdw blurRad="190500" algn="tl" rotWithShape="0">
              <a:srgbClr val="000000">
                <a:alpha val="70000"/>
              </a:srgbClr>
            </a:outerShdw>
          </a:effectLst>
        </p:spPr>
      </p:pic>
      <p:sp>
        <p:nvSpPr>
          <p:cNvPr id="6" name="TextBox 5">
            <a:extLst>
              <a:ext uri="{FF2B5EF4-FFF2-40B4-BE49-F238E27FC236}">
                <a16:creationId xmlns:a16="http://schemas.microsoft.com/office/drawing/2014/main" id="{811AA90A-62CE-4DF8-B336-47AF13E47243}"/>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43</a:t>
            </a:r>
          </a:p>
        </p:txBody>
      </p:sp>
    </p:spTree>
    <p:extLst>
      <p:ext uri="{BB962C8B-B14F-4D97-AF65-F5344CB8AC3E}">
        <p14:creationId xmlns:p14="http://schemas.microsoft.com/office/powerpoint/2010/main" val="34990827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B9BBC3-E160-4DF0-A216-A4206295A493}"/>
              </a:ext>
            </a:extLst>
          </p:cNvPr>
          <p:cNvSpPr>
            <a:spLocks noGrp="1"/>
          </p:cNvSpPr>
          <p:nvPr>
            <p:ph idx="1"/>
          </p:nvPr>
        </p:nvSpPr>
        <p:spPr>
          <a:xfrm>
            <a:off x="182890" y="526675"/>
            <a:ext cx="7024994" cy="6121045"/>
          </a:xfrm>
        </p:spPr>
        <p:txBody>
          <a:bodyPr>
            <a:normAutofit fontScale="85000" lnSpcReduction="10000"/>
          </a:bodyPr>
          <a:lstStyle/>
          <a:p>
            <a:pPr>
              <a:spcAft>
                <a:spcPts val="900"/>
              </a:spcAft>
              <a:buNone/>
            </a:pPr>
            <a:r>
              <a:rPr lang="en-US" sz="3100" b="1" dirty="0">
                <a:solidFill>
                  <a:schemeClr val="tx1"/>
                </a:solidFill>
              </a:rPr>
              <a:t>E. </a:t>
            </a:r>
            <a:r>
              <a:rPr lang="en-US" sz="3000" b="1" dirty="0">
                <a:solidFill>
                  <a:schemeClr val="tx1"/>
                </a:solidFill>
              </a:rPr>
              <a:t>Motions for Relief and to Extend or                  Impose the Stay</a:t>
            </a:r>
          </a:p>
          <a:p>
            <a:pPr>
              <a:spcAft>
                <a:spcPts val="1350"/>
              </a:spcAft>
              <a:buClrTx/>
              <a:buFont typeface="Arial" panose="020B0604020202020204" pitchFamily="34" charset="0"/>
              <a:buChar char="•"/>
            </a:pPr>
            <a:r>
              <a:rPr lang="en-US" sz="2250" b="1" dirty="0">
                <a:solidFill>
                  <a:schemeClr val="tx1"/>
                </a:solidFill>
              </a:rPr>
              <a:t> </a:t>
            </a:r>
            <a:r>
              <a:rPr lang="en-US" sz="2100" b="1" dirty="0">
                <a:solidFill>
                  <a:schemeClr val="tx1"/>
                </a:solidFill>
              </a:rPr>
              <a:t>Motions for Relief from Stay</a:t>
            </a:r>
            <a:endParaRPr lang="en-US" sz="2100" dirty="0">
              <a:solidFill>
                <a:schemeClr val="tx1"/>
              </a:solidFill>
            </a:endParaRPr>
          </a:p>
          <a:p>
            <a:pPr lvl="1">
              <a:buClrTx/>
              <a:buFont typeface="Courier New" panose="02070309020205020404" pitchFamily="49" charset="0"/>
              <a:buChar char="o"/>
            </a:pPr>
            <a:r>
              <a:rPr lang="en-US" sz="2100" dirty="0">
                <a:solidFill>
                  <a:schemeClr val="tx1"/>
                </a:solidFill>
              </a:rPr>
              <a:t>Identify the ground for which your client is seeking relief from stay, e.g. § 362(d)(1) for cause or § 362(d)(2) lack of equity and not necessary for an effective reorganization. </a:t>
            </a:r>
          </a:p>
          <a:p>
            <a:pPr lvl="1">
              <a:buClrTx/>
              <a:buFont typeface="Courier New" panose="02070309020205020404" pitchFamily="49" charset="0"/>
              <a:buChar char="o"/>
            </a:pPr>
            <a:r>
              <a:rPr lang="en-US" sz="2100" dirty="0">
                <a:solidFill>
                  <a:schemeClr val="tx1"/>
                </a:solidFill>
              </a:rPr>
              <a:t>Attach the </a:t>
            </a:r>
            <a:r>
              <a:rPr lang="en-US" sz="2100" u="sng" dirty="0">
                <a:solidFill>
                  <a:schemeClr val="tx1"/>
                </a:solidFill>
              </a:rPr>
              <a:t>appropriate documentation</a:t>
            </a:r>
            <a:r>
              <a:rPr lang="en-US" sz="2100" dirty="0">
                <a:solidFill>
                  <a:schemeClr val="tx1"/>
                </a:solidFill>
              </a:rPr>
              <a:t> under LBR 4001-1.</a:t>
            </a:r>
          </a:p>
          <a:p>
            <a:pPr lvl="1">
              <a:buClrTx/>
              <a:buFont typeface="Courier New" panose="02070309020205020404" pitchFamily="49" charset="0"/>
              <a:buChar char="o"/>
            </a:pPr>
            <a:r>
              <a:rPr lang="en-US" sz="2100" dirty="0">
                <a:solidFill>
                  <a:schemeClr val="tx1"/>
                </a:solidFill>
              </a:rPr>
              <a:t>Mandatory form motions are coming soon for most routine relief from stay motions in Chapters 7 and 13!</a:t>
            </a:r>
          </a:p>
          <a:p>
            <a:pPr marL="342900" lvl="1" indent="0">
              <a:buNone/>
            </a:pPr>
            <a:endParaRPr lang="en-US" sz="2100" dirty="0">
              <a:solidFill>
                <a:schemeClr val="tx1"/>
              </a:solidFill>
            </a:endParaRPr>
          </a:p>
          <a:p>
            <a:pPr>
              <a:spcAft>
                <a:spcPts val="1350"/>
              </a:spcAft>
              <a:buClrTx/>
              <a:buFont typeface="Arial" panose="020B0604020202020204" pitchFamily="34" charset="0"/>
              <a:buChar char="•"/>
            </a:pPr>
            <a:r>
              <a:rPr lang="en-US" sz="2100" b="1" dirty="0">
                <a:solidFill>
                  <a:schemeClr val="tx1"/>
                </a:solidFill>
              </a:rPr>
              <a:t>Motions to Extend the Stay or to Impose the Stay</a:t>
            </a:r>
          </a:p>
          <a:p>
            <a:pPr lvl="1">
              <a:buClrTx/>
              <a:buFont typeface="Courier New" panose="02070309020205020404" pitchFamily="49" charset="0"/>
              <a:buChar char="o"/>
            </a:pPr>
            <a:r>
              <a:rPr lang="en-US" sz="2100" dirty="0">
                <a:solidFill>
                  <a:schemeClr val="tx1"/>
                </a:solidFill>
              </a:rPr>
              <a:t>Update the schedules before you file a new case—don’t just file the same schedules filed in a prior case, even if the dismissal was very recent. </a:t>
            </a:r>
          </a:p>
          <a:p>
            <a:pPr lvl="1">
              <a:buClrTx/>
              <a:buFont typeface="Courier New" panose="02070309020205020404" pitchFamily="49" charset="0"/>
              <a:buChar char="o"/>
            </a:pPr>
            <a:r>
              <a:rPr lang="en-US" sz="2100" dirty="0">
                <a:solidFill>
                  <a:schemeClr val="tx1"/>
                </a:solidFill>
              </a:rPr>
              <a:t>Explain why the circumstances are different, leading to the debtor’s ability to successfully complete a Chapter 13 case. </a:t>
            </a:r>
          </a:p>
          <a:p>
            <a:endParaRPr lang="en-US" dirty="0">
              <a:solidFill>
                <a:schemeClr val="tx1"/>
              </a:solidFill>
            </a:endParaRPr>
          </a:p>
        </p:txBody>
      </p:sp>
      <p:pic>
        <p:nvPicPr>
          <p:cNvPr id="4" name="Picture 3">
            <a:extLst>
              <a:ext uri="{FF2B5EF4-FFF2-40B4-BE49-F238E27FC236}">
                <a16:creationId xmlns:a16="http://schemas.microsoft.com/office/drawing/2014/main" id="{8EB13965-1F8C-4723-B6CC-D2CBE9524909}"/>
              </a:ext>
            </a:extLst>
          </p:cNvPr>
          <p:cNvPicPr/>
          <p:nvPr/>
        </p:nvPicPr>
        <p:blipFill rotWithShape="1">
          <a:blip r:embed="rId2">
            <a:extLst>
              <a:ext uri="{28A0092B-C50C-407E-A947-70E740481C1C}">
                <a14:useLocalDpi xmlns:a14="http://schemas.microsoft.com/office/drawing/2010/main" val="0"/>
              </a:ext>
            </a:extLst>
          </a:blip>
          <a:srcRect l="6638" t="49762" r="84202" b="32738"/>
          <a:stretch/>
        </p:blipFill>
        <p:spPr bwMode="auto">
          <a:xfrm>
            <a:off x="6224735" y="397219"/>
            <a:ext cx="622935" cy="840105"/>
          </a:xfrm>
          <a:prstGeom prst="rect">
            <a:avLst/>
          </a:prstGeom>
          <a:ln>
            <a:noFill/>
          </a:ln>
          <a:extLst>
            <a:ext uri="{53640926-AAD7-44D8-BBD7-CCE9431645EC}">
              <a14:shadowObscured xmlns:a14="http://schemas.microsoft.com/office/drawing/2010/main"/>
            </a:ext>
          </a:extLst>
        </p:spPr>
      </p:pic>
      <p:sp>
        <p:nvSpPr>
          <p:cNvPr id="6" name="TextBox 5">
            <a:extLst>
              <a:ext uri="{FF2B5EF4-FFF2-40B4-BE49-F238E27FC236}">
                <a16:creationId xmlns:a16="http://schemas.microsoft.com/office/drawing/2014/main" id="{C43A00EB-0681-4BDC-8D87-892C13129FF3}"/>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44</a:t>
            </a:r>
          </a:p>
        </p:txBody>
      </p:sp>
    </p:spTree>
    <p:extLst>
      <p:ext uri="{BB962C8B-B14F-4D97-AF65-F5344CB8AC3E}">
        <p14:creationId xmlns:p14="http://schemas.microsoft.com/office/powerpoint/2010/main" val="35850608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5D17943-3700-4E9C-9D96-86E2ED833011}"/>
              </a:ext>
            </a:extLst>
          </p:cNvPr>
          <p:cNvSpPr txBox="1"/>
          <p:nvPr/>
        </p:nvSpPr>
        <p:spPr>
          <a:xfrm>
            <a:off x="245140" y="243512"/>
            <a:ext cx="7091102" cy="6370975"/>
          </a:xfrm>
          <a:prstGeom prst="rect">
            <a:avLst/>
          </a:prstGeom>
          <a:noFill/>
        </p:spPr>
        <p:txBody>
          <a:bodyPr wrap="square" rtlCol="0">
            <a:spAutoFit/>
          </a:bodyPr>
          <a:lstStyle/>
          <a:p>
            <a:pPr defTabSz="342900"/>
            <a:r>
              <a:rPr lang="en-US" sz="2400" b="1" dirty="0">
                <a:solidFill>
                  <a:prstClr val="black"/>
                </a:solidFill>
                <a:latin typeface="Trebuchet MS" panose="020B0603020202020204"/>
              </a:rPr>
              <a:t>F. Motions to Retain Funds in Chapter 13 from Tax Refunds, Personal Injury Settlements, and Other Sources</a:t>
            </a:r>
            <a:r>
              <a:rPr lang="en-US" sz="2000" b="1" dirty="0">
                <a:solidFill>
                  <a:prstClr val="black"/>
                </a:solidFill>
                <a:latin typeface="Trebuchet MS" panose="020B0603020202020204"/>
              </a:rPr>
              <a:t> </a:t>
            </a:r>
          </a:p>
          <a:p>
            <a:pPr defTabSz="342900"/>
            <a:endParaRPr lang="en-US" sz="1200" dirty="0">
              <a:solidFill>
                <a:prstClr val="black"/>
              </a:solidFill>
              <a:latin typeface="Trebuchet MS" panose="020B0603020202020204"/>
            </a:endParaRPr>
          </a:p>
          <a:p>
            <a:pPr marL="214313" indent="-214313" defTabSz="342900">
              <a:buFont typeface="Arial" panose="020B0604020202020204" pitchFamily="34" charset="0"/>
              <a:buChar char="•"/>
            </a:pPr>
            <a:r>
              <a:rPr lang="en-US" dirty="0">
                <a:solidFill>
                  <a:prstClr val="black"/>
                </a:solidFill>
                <a:latin typeface="Trebuchet MS" panose="020B0603020202020204"/>
              </a:rPr>
              <a:t>Obtain court approval before the debtors spend the funds</a:t>
            </a:r>
          </a:p>
          <a:p>
            <a:pPr marL="214313" indent="-214313" defTabSz="342900">
              <a:buFont typeface="Arial" panose="020B0604020202020204" pitchFamily="34" charset="0"/>
              <a:buChar char="•"/>
            </a:pPr>
            <a:endParaRPr lang="en-US" dirty="0">
              <a:solidFill>
                <a:prstClr val="black"/>
              </a:solidFill>
              <a:latin typeface="Trebuchet MS" panose="020B0603020202020204"/>
            </a:endParaRPr>
          </a:p>
          <a:p>
            <a:pPr marL="214313" indent="-214313" defTabSz="342900">
              <a:buFont typeface="Arial" panose="020B0604020202020204" pitchFamily="34" charset="0"/>
              <a:buChar char="•"/>
            </a:pPr>
            <a:r>
              <a:rPr lang="en-US" dirty="0">
                <a:solidFill>
                  <a:prstClr val="black"/>
                </a:solidFill>
                <a:latin typeface="Trebuchet MS" panose="020B0603020202020204"/>
              </a:rPr>
              <a:t>Document the proposed expenditures to the extent appropriate</a:t>
            </a:r>
          </a:p>
          <a:p>
            <a:pPr defTabSz="342900"/>
            <a:r>
              <a:rPr lang="en-US" dirty="0">
                <a:solidFill>
                  <a:prstClr val="black"/>
                </a:solidFill>
                <a:latin typeface="Trebuchet MS" panose="020B0603020202020204"/>
              </a:rPr>
              <a:t> </a:t>
            </a:r>
          </a:p>
          <a:p>
            <a:pPr marL="214313" indent="-214313" defTabSz="342900">
              <a:buFont typeface="Arial" panose="020B0604020202020204" pitchFamily="34" charset="0"/>
              <a:buChar char="•"/>
            </a:pPr>
            <a:r>
              <a:rPr lang="en-US" dirty="0">
                <a:solidFill>
                  <a:prstClr val="black"/>
                </a:solidFill>
                <a:latin typeface="Trebuchet MS" panose="020B0603020202020204"/>
              </a:rPr>
              <a:t>If there has been a change in circumstances creating a specific need, amend the schedules or otherwise bring to the court’s attention the change in the circumstances</a:t>
            </a:r>
          </a:p>
          <a:p>
            <a:pPr defTabSz="342900"/>
            <a:r>
              <a:rPr lang="en-US" dirty="0">
                <a:solidFill>
                  <a:prstClr val="black"/>
                </a:solidFill>
                <a:latin typeface="Trebuchet MS" panose="020B0603020202020204"/>
              </a:rPr>
              <a:t> </a:t>
            </a:r>
          </a:p>
          <a:p>
            <a:pPr marL="214313" indent="-214313" defTabSz="342900">
              <a:buFont typeface="Arial" panose="020B0604020202020204" pitchFamily="34" charset="0"/>
              <a:buChar char="•"/>
            </a:pPr>
            <a:r>
              <a:rPr lang="en-US" dirty="0">
                <a:solidFill>
                  <a:prstClr val="black"/>
                </a:solidFill>
                <a:latin typeface="Trebuchet MS" panose="020B0603020202020204"/>
              </a:rPr>
              <a:t>The court reviews the schedules and docket to assess how the proposed expenditure fits with the rest of the case</a:t>
            </a:r>
          </a:p>
          <a:p>
            <a:pPr defTabSz="342900"/>
            <a:endParaRPr lang="en-US" dirty="0">
              <a:solidFill>
                <a:prstClr val="black"/>
              </a:solidFill>
              <a:latin typeface="Trebuchet MS" panose="020B0603020202020204"/>
            </a:endParaRPr>
          </a:p>
          <a:p>
            <a:pPr marL="214313" indent="-214313" defTabSz="342900">
              <a:buFont typeface="Arial" panose="020B0604020202020204" pitchFamily="34" charset="0"/>
              <a:buChar char="•"/>
            </a:pPr>
            <a:r>
              <a:rPr lang="en-US" dirty="0">
                <a:solidFill>
                  <a:prstClr val="black"/>
                </a:solidFill>
                <a:latin typeface="Trebuchet MS" panose="020B0603020202020204"/>
              </a:rPr>
              <a:t>COVID-19 situation: How long has the debtor been unemployed or underemployed, and what, if any, replacement income from unemployment or other sources has the debtor received. </a:t>
            </a:r>
          </a:p>
          <a:p>
            <a:pPr marL="214313" indent="-214313" defTabSz="342900">
              <a:buFont typeface="Arial" panose="020B0604020202020204" pitchFamily="34" charset="0"/>
              <a:buChar char="•"/>
            </a:pPr>
            <a:endParaRPr lang="en-US" dirty="0">
              <a:solidFill>
                <a:prstClr val="black"/>
              </a:solidFill>
              <a:latin typeface="Trebuchet MS" panose="020B0603020202020204"/>
            </a:endParaRPr>
          </a:p>
          <a:p>
            <a:pPr marL="214313" indent="-214313" defTabSz="342900">
              <a:buFont typeface="Arial" panose="020B0604020202020204" pitchFamily="34" charset="0"/>
              <a:buChar char="•"/>
            </a:pPr>
            <a:r>
              <a:rPr lang="en-US" dirty="0">
                <a:solidFill>
                  <a:prstClr val="black"/>
                </a:solidFill>
                <a:latin typeface="Trebuchet MS" panose="020B0603020202020204"/>
              </a:rPr>
              <a:t>Attached estimates for work that needs to be completed is helpful and may avoid a hearing or the need to supplement the motion</a:t>
            </a:r>
          </a:p>
        </p:txBody>
      </p:sp>
      <p:pic>
        <p:nvPicPr>
          <p:cNvPr id="3" name="Picture 2">
            <a:extLst>
              <a:ext uri="{FF2B5EF4-FFF2-40B4-BE49-F238E27FC236}">
                <a16:creationId xmlns:a16="http://schemas.microsoft.com/office/drawing/2014/main" id="{8EB13965-1F8C-4723-B6CC-D2CBE9524909}"/>
              </a:ext>
            </a:extLst>
          </p:cNvPr>
          <p:cNvPicPr/>
          <p:nvPr/>
        </p:nvPicPr>
        <p:blipFill rotWithShape="1">
          <a:blip r:embed="rId2">
            <a:extLst>
              <a:ext uri="{28A0092B-C50C-407E-A947-70E740481C1C}">
                <a14:useLocalDpi xmlns:a14="http://schemas.microsoft.com/office/drawing/2010/main" val="0"/>
              </a:ext>
            </a:extLst>
          </a:blip>
          <a:srcRect l="6638" t="27381" r="84202" b="55238"/>
          <a:stretch/>
        </p:blipFill>
        <p:spPr bwMode="auto">
          <a:xfrm>
            <a:off x="7024774" y="243512"/>
            <a:ext cx="622935" cy="834390"/>
          </a:xfrm>
          <a:prstGeom prst="rect">
            <a:avLst/>
          </a:prstGeom>
          <a:ln>
            <a:noFill/>
          </a:ln>
          <a:extLst>
            <a:ext uri="{53640926-AAD7-44D8-BBD7-CCE9431645EC}">
              <a14:shadowObscured xmlns:a14="http://schemas.microsoft.com/office/drawing/2010/main"/>
            </a:ext>
          </a:extLst>
        </p:spPr>
      </p:pic>
      <p:sp>
        <p:nvSpPr>
          <p:cNvPr id="7" name="TextBox 6">
            <a:extLst>
              <a:ext uri="{FF2B5EF4-FFF2-40B4-BE49-F238E27FC236}">
                <a16:creationId xmlns:a16="http://schemas.microsoft.com/office/drawing/2014/main" id="{4C2FBB87-763A-45D8-A97A-61CEA1A35C6D}"/>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45</a:t>
            </a:r>
          </a:p>
        </p:txBody>
      </p:sp>
    </p:spTree>
    <p:extLst>
      <p:ext uri="{BB962C8B-B14F-4D97-AF65-F5344CB8AC3E}">
        <p14:creationId xmlns:p14="http://schemas.microsoft.com/office/powerpoint/2010/main" val="4830268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3A28459-ED4D-49CF-8045-D0B0A12DFBEB}"/>
              </a:ext>
            </a:extLst>
          </p:cNvPr>
          <p:cNvSpPr txBox="1"/>
          <p:nvPr/>
        </p:nvSpPr>
        <p:spPr>
          <a:xfrm>
            <a:off x="270337" y="257100"/>
            <a:ext cx="7120890" cy="6671057"/>
          </a:xfrm>
          <a:prstGeom prst="rect">
            <a:avLst/>
          </a:prstGeom>
          <a:noFill/>
        </p:spPr>
        <p:txBody>
          <a:bodyPr wrap="square" rtlCol="0">
            <a:spAutoFit/>
          </a:bodyPr>
          <a:lstStyle/>
          <a:p>
            <a:pPr marL="428625" indent="-428625" defTabSz="342900"/>
            <a:r>
              <a:rPr lang="en-US" sz="2000" b="1" dirty="0">
                <a:solidFill>
                  <a:prstClr val="black"/>
                </a:solidFill>
                <a:latin typeface="Trebuchet MS" panose="020B0603020202020204"/>
              </a:rPr>
              <a:t>G.  Expedited Relief (Shorten Time / Expedited Hearing)</a:t>
            </a:r>
            <a:endParaRPr lang="en-US" sz="2000" dirty="0">
              <a:solidFill>
                <a:prstClr val="black"/>
              </a:solidFill>
              <a:latin typeface="Trebuchet MS" panose="020B0603020202020204"/>
            </a:endParaRPr>
          </a:p>
          <a:p>
            <a:pPr defTabSz="342900"/>
            <a:r>
              <a:rPr lang="en-US" sz="1050" b="1" dirty="0">
                <a:solidFill>
                  <a:prstClr val="black"/>
                </a:solidFill>
                <a:latin typeface="Trebuchet MS" panose="020B0603020202020204"/>
              </a:rPr>
              <a:t> </a:t>
            </a:r>
            <a:endParaRPr lang="en-US" sz="1050" dirty="0">
              <a:solidFill>
                <a:prstClr val="black"/>
              </a:solidFill>
              <a:latin typeface="Trebuchet MS" panose="020B0603020202020204"/>
            </a:endParaRPr>
          </a:p>
          <a:p>
            <a:pPr marL="214313" indent="-214313" defTabSz="342900">
              <a:buFont typeface="Arial" panose="020B0604020202020204" pitchFamily="34" charset="0"/>
              <a:buChar char="•"/>
            </a:pPr>
            <a:r>
              <a:rPr lang="en-US" dirty="0">
                <a:solidFill>
                  <a:prstClr val="black"/>
                </a:solidFill>
                <a:latin typeface="Trebuchet MS" panose="020B0603020202020204"/>
              </a:rPr>
              <a:t>Local Bankruptcy Rule 9073-1</a:t>
            </a:r>
          </a:p>
          <a:p>
            <a:pPr defTabSz="342900"/>
            <a:r>
              <a:rPr lang="en-US" b="1" dirty="0">
                <a:solidFill>
                  <a:prstClr val="black"/>
                </a:solidFill>
                <a:latin typeface="Trebuchet MS" panose="020B0603020202020204"/>
              </a:rPr>
              <a:t> </a:t>
            </a:r>
            <a:endParaRPr lang="en-US" dirty="0">
              <a:solidFill>
                <a:prstClr val="black"/>
              </a:solidFill>
              <a:latin typeface="Trebuchet MS" panose="020B0603020202020204"/>
            </a:endParaRPr>
          </a:p>
          <a:p>
            <a:pPr marL="214313" indent="-214313" defTabSz="342900">
              <a:buFont typeface="Arial" panose="020B0604020202020204" pitchFamily="34" charset="0"/>
              <a:buChar char="•"/>
            </a:pPr>
            <a:r>
              <a:rPr lang="en-US" dirty="0">
                <a:solidFill>
                  <a:prstClr val="black"/>
                </a:solidFill>
                <a:latin typeface="Trebuchet MS" panose="020B0603020202020204"/>
              </a:rPr>
              <a:t>Separate motion from underlying filing</a:t>
            </a:r>
          </a:p>
          <a:p>
            <a:pPr defTabSz="342900"/>
            <a:r>
              <a:rPr lang="en-US" b="1" dirty="0">
                <a:solidFill>
                  <a:prstClr val="black"/>
                </a:solidFill>
                <a:latin typeface="Trebuchet MS" panose="020B0603020202020204"/>
              </a:rPr>
              <a:t> </a:t>
            </a:r>
            <a:endParaRPr lang="en-US" dirty="0">
              <a:solidFill>
                <a:prstClr val="black"/>
              </a:solidFill>
              <a:latin typeface="Trebuchet MS" panose="020B0603020202020204"/>
            </a:endParaRPr>
          </a:p>
          <a:p>
            <a:pPr marL="214313" indent="-214313" defTabSz="342900">
              <a:buFont typeface="Arial" panose="020B0604020202020204" pitchFamily="34" charset="0"/>
              <a:buChar char="•"/>
            </a:pPr>
            <a:r>
              <a:rPr lang="en-US" dirty="0">
                <a:solidFill>
                  <a:prstClr val="black"/>
                </a:solidFill>
                <a:latin typeface="Trebuchet MS" panose="020B0603020202020204"/>
              </a:rPr>
              <a:t>Identify: </a:t>
            </a:r>
          </a:p>
          <a:p>
            <a:pPr marL="557213" indent="-214313" defTabSz="342900">
              <a:buFont typeface="Courier New" panose="02070309020205020404" pitchFamily="49" charset="0"/>
              <a:buChar char="o"/>
            </a:pPr>
            <a:r>
              <a:rPr lang="en-US" dirty="0">
                <a:solidFill>
                  <a:prstClr val="black"/>
                </a:solidFill>
                <a:latin typeface="Trebuchet MS" panose="020B0603020202020204"/>
              </a:rPr>
              <a:t>proposed shortened notice / response time / expedited hearing date</a:t>
            </a:r>
          </a:p>
          <a:p>
            <a:pPr marL="557213" lvl="1" indent="-214313" defTabSz="342900">
              <a:buFont typeface="Courier New" panose="02070309020205020404" pitchFamily="49" charset="0"/>
              <a:buChar char="o"/>
            </a:pPr>
            <a:r>
              <a:rPr lang="en-US" dirty="0">
                <a:solidFill>
                  <a:prstClr val="black"/>
                </a:solidFill>
                <a:latin typeface="Trebuchet MS" panose="020B0603020202020204"/>
              </a:rPr>
              <a:t>reasons needed </a:t>
            </a:r>
          </a:p>
          <a:p>
            <a:pPr marL="557213" lvl="1" indent="-214313" defTabSz="342900">
              <a:buFont typeface="Courier New" panose="02070309020205020404" pitchFamily="49" charset="0"/>
              <a:buChar char="o"/>
            </a:pPr>
            <a:r>
              <a:rPr lang="en-US" dirty="0">
                <a:solidFill>
                  <a:prstClr val="black"/>
                </a:solidFill>
                <a:latin typeface="Trebuchet MS" panose="020B0603020202020204"/>
              </a:rPr>
              <a:t>parties affected </a:t>
            </a:r>
          </a:p>
          <a:p>
            <a:pPr marL="557213" lvl="1" indent="-214313" defTabSz="342900">
              <a:buFont typeface="Courier New" panose="02070309020205020404" pitchFamily="49" charset="0"/>
              <a:buChar char="o"/>
            </a:pPr>
            <a:r>
              <a:rPr lang="en-US" dirty="0">
                <a:solidFill>
                  <a:prstClr val="black"/>
                </a:solidFill>
                <a:latin typeface="Trebuchet MS" panose="020B0603020202020204"/>
              </a:rPr>
              <a:t>method of notification</a:t>
            </a:r>
          </a:p>
          <a:p>
            <a:pPr defTabSz="342900"/>
            <a:r>
              <a:rPr lang="en-US" b="1" dirty="0">
                <a:solidFill>
                  <a:prstClr val="black"/>
                </a:solidFill>
                <a:latin typeface="Trebuchet MS" panose="020B0603020202020204"/>
              </a:rPr>
              <a:t> </a:t>
            </a:r>
            <a:endParaRPr lang="en-US" dirty="0">
              <a:solidFill>
                <a:prstClr val="black"/>
              </a:solidFill>
              <a:latin typeface="Trebuchet MS" panose="020B0603020202020204"/>
            </a:endParaRPr>
          </a:p>
          <a:p>
            <a:pPr marL="214313" indent="-214313" defTabSz="342900">
              <a:buFont typeface="Arial" panose="020B0604020202020204" pitchFamily="34" charset="0"/>
              <a:buChar char="•"/>
            </a:pPr>
            <a:r>
              <a:rPr lang="en-US" dirty="0">
                <a:solidFill>
                  <a:prstClr val="black"/>
                </a:solidFill>
                <a:latin typeface="Trebuchet MS" panose="020B0603020202020204"/>
              </a:rPr>
              <a:t>Per General Order 12-3: </a:t>
            </a:r>
          </a:p>
          <a:p>
            <a:pPr marL="557213" lvl="1" indent="-214313" defTabSz="342900">
              <a:buFont typeface="Courier New" panose="02070309020205020404" pitchFamily="49" charset="0"/>
              <a:buChar char="o"/>
            </a:pPr>
            <a:r>
              <a:rPr lang="en-US" dirty="0">
                <a:solidFill>
                  <a:prstClr val="black"/>
                </a:solidFill>
                <a:latin typeface="Trebuchet MS" panose="020B0603020202020204"/>
              </a:rPr>
              <a:t>no 21-day notice on motion to shorten time / expedite hearing (so upload proposed order granting expedited relief immediately)</a:t>
            </a:r>
          </a:p>
          <a:p>
            <a:pPr marL="559594" indent="-214313" defTabSz="342900">
              <a:buFont typeface="Courier New" panose="02070309020205020404" pitchFamily="49" charset="0"/>
              <a:buChar char="o"/>
            </a:pPr>
            <a:r>
              <a:rPr lang="en-US" dirty="0">
                <a:solidFill>
                  <a:prstClr val="black"/>
                </a:solidFill>
                <a:latin typeface="Trebuchet MS" panose="020B0603020202020204"/>
              </a:rPr>
              <a:t>21-day notice should be included on underlying filing</a:t>
            </a:r>
          </a:p>
          <a:p>
            <a:pPr defTabSz="342900"/>
            <a:r>
              <a:rPr lang="en-US" b="1" dirty="0">
                <a:solidFill>
                  <a:prstClr val="black"/>
                </a:solidFill>
                <a:latin typeface="Trebuchet MS" panose="020B0603020202020204"/>
              </a:rPr>
              <a:t> </a:t>
            </a:r>
            <a:endParaRPr lang="en-US" dirty="0">
              <a:solidFill>
                <a:prstClr val="black"/>
              </a:solidFill>
              <a:latin typeface="Trebuchet MS" panose="020B0603020202020204"/>
            </a:endParaRPr>
          </a:p>
          <a:p>
            <a:pPr marL="214313" indent="-214313" defTabSz="342900">
              <a:buFont typeface="Arial" panose="020B0604020202020204" pitchFamily="34" charset="0"/>
              <a:buChar char="•"/>
            </a:pPr>
            <a:r>
              <a:rPr lang="en-US" dirty="0">
                <a:solidFill>
                  <a:prstClr val="black"/>
                </a:solidFill>
                <a:latin typeface="Trebuchet MS" panose="020B0603020202020204"/>
              </a:rPr>
              <a:t>If granted, file certificate of service evidencing expedited notice</a:t>
            </a:r>
          </a:p>
          <a:p>
            <a:pPr marL="214313" indent="-214313" defTabSz="342900">
              <a:buFont typeface="Arial" panose="020B0604020202020204" pitchFamily="34" charset="0"/>
              <a:buChar char="•"/>
            </a:pPr>
            <a:endParaRPr lang="en-US" dirty="0">
              <a:solidFill>
                <a:prstClr val="black"/>
              </a:solidFill>
              <a:latin typeface="Trebuchet MS" panose="020B0603020202020204"/>
            </a:endParaRPr>
          </a:p>
          <a:p>
            <a:pPr marL="214313" indent="-214313" defTabSz="342900">
              <a:buFont typeface="Arial" panose="020B0604020202020204" pitchFamily="34" charset="0"/>
              <a:buChar char="•"/>
            </a:pPr>
            <a:r>
              <a:rPr lang="en-US" dirty="0">
                <a:solidFill>
                  <a:prstClr val="black"/>
                </a:solidFill>
                <a:latin typeface="Trebuchet MS" panose="020B0603020202020204"/>
              </a:rPr>
              <a:t>Check Judge’s specific procedures on court website if want expedited review of motion, contact chambers</a:t>
            </a:r>
          </a:p>
          <a:p>
            <a:pPr defTabSz="342900"/>
            <a:r>
              <a:rPr lang="en-US" dirty="0">
                <a:solidFill>
                  <a:prstClr val="black"/>
                </a:solidFill>
                <a:latin typeface="Trebuchet MS" panose="020B0603020202020204"/>
              </a:rPr>
              <a:t> </a:t>
            </a:r>
          </a:p>
        </p:txBody>
      </p:sp>
      <p:pic>
        <p:nvPicPr>
          <p:cNvPr id="3" name="Picture 2">
            <a:extLst>
              <a:ext uri="{FF2B5EF4-FFF2-40B4-BE49-F238E27FC236}">
                <a16:creationId xmlns:a16="http://schemas.microsoft.com/office/drawing/2014/main" id="{8EB13965-1F8C-4723-B6CC-D2CBE9524909}"/>
              </a:ext>
            </a:extLst>
          </p:cNvPr>
          <p:cNvPicPr/>
          <p:nvPr/>
        </p:nvPicPr>
        <p:blipFill rotWithShape="1">
          <a:blip r:embed="rId2">
            <a:extLst>
              <a:ext uri="{28A0092B-C50C-407E-A947-70E740481C1C}">
                <a14:useLocalDpi xmlns:a14="http://schemas.microsoft.com/office/drawing/2010/main" val="0"/>
              </a:ext>
            </a:extLst>
          </a:blip>
          <a:srcRect l="6638" t="72500" r="84202" b="9524"/>
          <a:stretch/>
        </p:blipFill>
        <p:spPr bwMode="auto">
          <a:xfrm>
            <a:off x="7079759" y="0"/>
            <a:ext cx="622935" cy="862965"/>
          </a:xfrm>
          <a:prstGeom prst="rect">
            <a:avLst/>
          </a:prstGeom>
          <a:ln>
            <a:noFill/>
          </a:ln>
          <a:extLst>
            <a:ext uri="{53640926-AAD7-44D8-BBD7-CCE9431645EC}">
              <a14:shadowObscured xmlns:a14="http://schemas.microsoft.com/office/drawing/2010/main"/>
            </a:ext>
          </a:extLst>
        </p:spPr>
      </p:pic>
      <p:pic>
        <p:nvPicPr>
          <p:cNvPr id="5" name="Picture 4">
            <a:extLst>
              <a:ext uri="{FF2B5EF4-FFF2-40B4-BE49-F238E27FC236}">
                <a16:creationId xmlns:a16="http://schemas.microsoft.com/office/drawing/2014/main" id="{F4F19877-CB90-46BB-9DE4-7229C4BBE6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0066" y="2388846"/>
            <a:ext cx="1926928" cy="163982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TextBox 6">
            <a:extLst>
              <a:ext uri="{FF2B5EF4-FFF2-40B4-BE49-F238E27FC236}">
                <a16:creationId xmlns:a16="http://schemas.microsoft.com/office/drawing/2014/main" id="{084A44A4-1FB0-48B7-8E25-A647225CB70A}"/>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46</a:t>
            </a:r>
          </a:p>
        </p:txBody>
      </p:sp>
    </p:spTree>
    <p:extLst>
      <p:ext uri="{BB962C8B-B14F-4D97-AF65-F5344CB8AC3E}">
        <p14:creationId xmlns:p14="http://schemas.microsoft.com/office/powerpoint/2010/main" val="8638756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C4BC1AF-F416-4C6E-BD7B-887ED2BDF4BC}"/>
              </a:ext>
            </a:extLst>
          </p:cNvPr>
          <p:cNvSpPr txBox="1"/>
          <p:nvPr/>
        </p:nvSpPr>
        <p:spPr>
          <a:xfrm>
            <a:off x="312940" y="440057"/>
            <a:ext cx="7073697" cy="5150128"/>
          </a:xfrm>
          <a:prstGeom prst="rect">
            <a:avLst/>
          </a:prstGeom>
          <a:noFill/>
        </p:spPr>
        <p:txBody>
          <a:bodyPr wrap="square" rtlCol="0">
            <a:spAutoFit/>
          </a:bodyPr>
          <a:lstStyle/>
          <a:p>
            <a:pPr marL="573088" indent="-573088" defTabSz="342900">
              <a:spcAft>
                <a:spcPts val="1350"/>
              </a:spcAft>
            </a:pPr>
            <a:r>
              <a:rPr lang="en-US" sz="3200" b="1" dirty="0">
                <a:solidFill>
                  <a:prstClr val="black"/>
                </a:solidFill>
                <a:latin typeface="Trebuchet MS" panose="020B0603020202020204"/>
              </a:rPr>
              <a:t>H. Motions to Vacate Dismissal in a              Chapter 13 Case</a:t>
            </a:r>
          </a:p>
          <a:p>
            <a:pPr defTabSz="342900"/>
            <a:r>
              <a:rPr lang="en-US" sz="1500" dirty="0">
                <a:solidFill>
                  <a:prstClr val="black"/>
                </a:solidFill>
                <a:latin typeface="Trebuchet MS" panose="020B0603020202020204"/>
              </a:rPr>
              <a:t> </a:t>
            </a:r>
          </a:p>
          <a:p>
            <a:pPr marL="214313" indent="-214313" defTabSz="342900">
              <a:buFont typeface="Arial" panose="020B0604020202020204" pitchFamily="34" charset="0"/>
              <a:buChar char="•"/>
            </a:pPr>
            <a:r>
              <a:rPr lang="en-US" sz="2000" dirty="0">
                <a:solidFill>
                  <a:prstClr val="black"/>
                </a:solidFill>
                <a:latin typeface="Trebuchet MS" panose="020B0603020202020204"/>
              </a:rPr>
              <a:t>Generally, a motion to vacate a dismissal of a Chapter 13 case should cite to Federal Rule of Civil Procedure 60(b). </a:t>
            </a:r>
          </a:p>
          <a:p>
            <a:pPr defTabSz="342900"/>
            <a:r>
              <a:rPr lang="en-US" sz="2000" dirty="0">
                <a:solidFill>
                  <a:prstClr val="black"/>
                </a:solidFill>
                <a:latin typeface="Trebuchet MS" panose="020B0603020202020204"/>
              </a:rPr>
              <a:t> </a:t>
            </a:r>
          </a:p>
          <a:p>
            <a:pPr marL="214313" indent="-214313" defTabSz="342900">
              <a:buFont typeface="Arial" panose="020B0604020202020204" pitchFamily="34" charset="0"/>
              <a:buChar char="•"/>
            </a:pPr>
            <a:r>
              <a:rPr lang="en-US" sz="2000" dirty="0">
                <a:solidFill>
                  <a:prstClr val="black"/>
                </a:solidFill>
                <a:latin typeface="Trebuchet MS" panose="020B0603020202020204"/>
              </a:rPr>
              <a:t>Provides the specific factual circumstances in the case that would justify vacating a dismissal order.  </a:t>
            </a:r>
          </a:p>
          <a:p>
            <a:pPr marL="214313" indent="-214313" defTabSz="342900">
              <a:buFont typeface="Arial" panose="020B0604020202020204" pitchFamily="34" charset="0"/>
              <a:buChar char="•"/>
            </a:pPr>
            <a:endParaRPr lang="en-US" sz="2000" dirty="0">
              <a:solidFill>
                <a:prstClr val="black"/>
              </a:solidFill>
              <a:latin typeface="Trebuchet MS" panose="020B0603020202020204"/>
            </a:endParaRPr>
          </a:p>
          <a:p>
            <a:pPr marL="214313" indent="-214313" defTabSz="342900">
              <a:buFont typeface="Arial" panose="020B0604020202020204" pitchFamily="34" charset="0"/>
              <a:buChar char="•"/>
            </a:pPr>
            <a:r>
              <a:rPr lang="en-US" sz="2000" dirty="0">
                <a:solidFill>
                  <a:prstClr val="black"/>
                </a:solidFill>
                <a:latin typeface="Trebuchet MS" panose="020B0603020202020204"/>
              </a:rPr>
              <a:t>Do not simply ask to “reinstate the case.” </a:t>
            </a:r>
          </a:p>
          <a:p>
            <a:pPr defTabSz="342900"/>
            <a:r>
              <a:rPr lang="en-US" sz="2000" dirty="0">
                <a:solidFill>
                  <a:prstClr val="black"/>
                </a:solidFill>
                <a:latin typeface="Trebuchet MS" panose="020B0603020202020204"/>
              </a:rPr>
              <a:t> </a:t>
            </a:r>
          </a:p>
          <a:p>
            <a:pPr marL="214313" indent="-214313" defTabSz="342900">
              <a:buFont typeface="Arial" panose="020B0604020202020204" pitchFamily="34" charset="0"/>
              <a:buChar char="•"/>
            </a:pPr>
            <a:r>
              <a:rPr lang="en-US" sz="2000" dirty="0">
                <a:solidFill>
                  <a:prstClr val="black"/>
                </a:solidFill>
                <a:latin typeface="Trebuchet MS" panose="020B0603020202020204"/>
              </a:rPr>
              <a:t>Seek to extend a deadline or modify a plan to avoid dismissal whenever possible. Vacating a dismissal should be a last resort.</a:t>
            </a:r>
          </a:p>
          <a:p>
            <a:pPr defTabSz="342900"/>
            <a:r>
              <a:rPr lang="en-US" dirty="0">
                <a:solidFill>
                  <a:prstClr val="black"/>
                </a:solidFill>
                <a:latin typeface="Trebuchet MS" panose="020B0603020202020204"/>
              </a:rPr>
              <a:t> </a:t>
            </a:r>
          </a:p>
        </p:txBody>
      </p:sp>
      <p:pic>
        <p:nvPicPr>
          <p:cNvPr id="3" name="Picture 2">
            <a:extLst>
              <a:ext uri="{FF2B5EF4-FFF2-40B4-BE49-F238E27FC236}">
                <a16:creationId xmlns:a16="http://schemas.microsoft.com/office/drawing/2014/main" id="{8EB13965-1F8C-4723-B6CC-D2CBE9524909}"/>
              </a:ext>
            </a:extLst>
          </p:cNvPr>
          <p:cNvPicPr/>
          <p:nvPr/>
        </p:nvPicPr>
        <p:blipFill rotWithShape="1">
          <a:blip r:embed="rId2">
            <a:extLst>
              <a:ext uri="{28A0092B-C50C-407E-A947-70E740481C1C}">
                <a14:useLocalDpi xmlns:a14="http://schemas.microsoft.com/office/drawing/2010/main" val="0"/>
              </a:ext>
            </a:extLst>
          </a:blip>
          <a:srcRect l="6638" t="3691" r="84202" b="78334"/>
          <a:stretch/>
        </p:blipFill>
        <p:spPr bwMode="auto">
          <a:xfrm>
            <a:off x="7075169" y="294902"/>
            <a:ext cx="622935" cy="862965"/>
          </a:xfrm>
          <a:prstGeom prst="rect">
            <a:avLst/>
          </a:prstGeom>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CA6D4D33-9F89-4EFC-AB17-EF6C62453BA9}"/>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47</a:t>
            </a:r>
          </a:p>
        </p:txBody>
      </p:sp>
    </p:spTree>
    <p:extLst>
      <p:ext uri="{BB962C8B-B14F-4D97-AF65-F5344CB8AC3E}">
        <p14:creationId xmlns:p14="http://schemas.microsoft.com/office/powerpoint/2010/main" val="33569451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34F3B8-A3E9-4769-829B-DBBF10D80932}"/>
              </a:ext>
            </a:extLst>
          </p:cNvPr>
          <p:cNvSpPr txBox="1"/>
          <p:nvPr/>
        </p:nvSpPr>
        <p:spPr>
          <a:xfrm>
            <a:off x="302384" y="890039"/>
            <a:ext cx="6874269" cy="5196294"/>
          </a:xfrm>
          <a:prstGeom prst="rect">
            <a:avLst/>
          </a:prstGeom>
          <a:noFill/>
        </p:spPr>
        <p:txBody>
          <a:bodyPr wrap="square" rtlCol="0">
            <a:spAutoFit/>
          </a:bodyPr>
          <a:lstStyle/>
          <a:p>
            <a:pPr defTabSz="342900">
              <a:spcAft>
                <a:spcPts val="1350"/>
              </a:spcAft>
            </a:pPr>
            <a:r>
              <a:rPr lang="en-US" sz="2400" b="1" dirty="0">
                <a:solidFill>
                  <a:prstClr val="black"/>
                </a:solidFill>
                <a:latin typeface="Trebuchet MS" panose="020B0603020202020204"/>
              </a:rPr>
              <a:t> </a:t>
            </a:r>
            <a:r>
              <a:rPr lang="en-US" sz="3200" b="1" dirty="0">
                <a:solidFill>
                  <a:prstClr val="black"/>
                </a:solidFill>
                <a:latin typeface="Trebuchet MS" panose="020B0603020202020204"/>
              </a:rPr>
              <a:t>I. Fee Applications</a:t>
            </a:r>
          </a:p>
          <a:p>
            <a:pPr defTabSz="342900"/>
            <a:r>
              <a:rPr lang="en-US" dirty="0">
                <a:solidFill>
                  <a:prstClr val="black"/>
                </a:solidFill>
                <a:latin typeface="Trebuchet MS" panose="020B0603020202020204"/>
              </a:rPr>
              <a:t> </a:t>
            </a:r>
          </a:p>
          <a:p>
            <a:pPr marL="214313" indent="-214313" defTabSz="342900">
              <a:buFont typeface="Arial" panose="020B0604020202020204" pitchFamily="34" charset="0"/>
              <a:buChar char="•"/>
            </a:pPr>
            <a:r>
              <a:rPr lang="en-US" sz="2000" dirty="0">
                <a:solidFill>
                  <a:prstClr val="black"/>
                </a:solidFill>
                <a:latin typeface="Trebuchet MS" panose="020B0603020202020204"/>
              </a:rPr>
              <a:t>Include descriptions of work performed and time spent on each matter, in 1/10 of an hour increments</a:t>
            </a:r>
          </a:p>
          <a:p>
            <a:pPr marL="214313" indent="-214313" defTabSz="342900">
              <a:buFont typeface="Arial" panose="020B0604020202020204" pitchFamily="34" charset="0"/>
              <a:buChar char="•"/>
            </a:pPr>
            <a:endParaRPr lang="en-US" sz="2000" dirty="0">
              <a:solidFill>
                <a:prstClr val="black"/>
              </a:solidFill>
              <a:latin typeface="Trebuchet MS" panose="020B0603020202020204"/>
            </a:endParaRPr>
          </a:p>
          <a:p>
            <a:pPr marL="214313" indent="-214313" defTabSz="342900">
              <a:buFont typeface="Arial" panose="020B0604020202020204" pitchFamily="34" charset="0"/>
              <a:buChar char="•"/>
            </a:pPr>
            <a:r>
              <a:rPr lang="en-US" sz="2000" dirty="0">
                <a:solidFill>
                  <a:prstClr val="black"/>
                </a:solidFill>
                <a:latin typeface="Trebuchet MS" panose="020B0603020202020204"/>
              </a:rPr>
              <a:t>Provide sufficient detail, but do not include client confidential information and communications</a:t>
            </a:r>
          </a:p>
          <a:p>
            <a:pPr marL="214313" indent="-214313" defTabSz="342900">
              <a:buFont typeface="Arial" panose="020B0604020202020204" pitchFamily="34" charset="0"/>
              <a:buChar char="•"/>
            </a:pPr>
            <a:endParaRPr lang="en-US" sz="2000" dirty="0">
              <a:solidFill>
                <a:prstClr val="black"/>
              </a:solidFill>
              <a:latin typeface="Trebuchet MS" panose="020B0603020202020204"/>
            </a:endParaRPr>
          </a:p>
          <a:p>
            <a:pPr marL="214313" indent="-214313" defTabSz="342900">
              <a:buFont typeface="Arial" panose="020B0604020202020204" pitchFamily="34" charset="0"/>
              <a:buChar char="•"/>
            </a:pPr>
            <a:r>
              <a:rPr lang="en-US" sz="2000" dirty="0">
                <a:solidFill>
                  <a:prstClr val="black"/>
                </a:solidFill>
                <a:latin typeface="Trebuchet MS" panose="020B0603020202020204"/>
              </a:rPr>
              <a:t>Identify the person doing the work and what that person’s position is (e.g. attorney, paralegal) and that person’s hourly rate</a:t>
            </a:r>
          </a:p>
          <a:p>
            <a:pPr defTabSz="342900"/>
            <a:r>
              <a:rPr lang="en-US" sz="2000" dirty="0">
                <a:solidFill>
                  <a:prstClr val="black"/>
                </a:solidFill>
                <a:latin typeface="Trebuchet MS" panose="020B0603020202020204"/>
              </a:rPr>
              <a:t> </a:t>
            </a:r>
          </a:p>
          <a:p>
            <a:pPr marL="214313" indent="-214313" defTabSz="342900">
              <a:buFont typeface="Arial" panose="020B0604020202020204" pitchFamily="34" charset="0"/>
              <a:buChar char="•"/>
            </a:pPr>
            <a:r>
              <a:rPr lang="en-US" sz="2000" dirty="0">
                <a:solidFill>
                  <a:prstClr val="black"/>
                </a:solidFill>
                <a:latin typeface="Trebuchet MS" panose="020B0603020202020204"/>
              </a:rPr>
              <a:t>Assess the reasonable value of the work performed and reduce if appropriate. </a:t>
            </a:r>
          </a:p>
          <a:p>
            <a:pPr defTabSz="342900"/>
            <a:r>
              <a:rPr lang="en-US" dirty="0">
                <a:solidFill>
                  <a:prstClr val="black"/>
                </a:solidFill>
                <a:latin typeface="Trebuchet MS" panose="020B0603020202020204"/>
              </a:rPr>
              <a:t> </a:t>
            </a:r>
          </a:p>
          <a:p>
            <a:pPr defTabSz="342900"/>
            <a:r>
              <a:rPr lang="en-US" sz="1200" dirty="0">
                <a:solidFill>
                  <a:prstClr val="black"/>
                </a:solidFill>
                <a:latin typeface="Trebuchet MS" panose="020B0603020202020204"/>
              </a:rPr>
              <a:t> </a:t>
            </a:r>
          </a:p>
        </p:txBody>
      </p:sp>
      <p:pic>
        <p:nvPicPr>
          <p:cNvPr id="5" name="Picture 4">
            <a:extLst>
              <a:ext uri="{FF2B5EF4-FFF2-40B4-BE49-F238E27FC236}">
                <a16:creationId xmlns:a16="http://schemas.microsoft.com/office/drawing/2014/main" id="{805D0859-F490-4FAB-8A58-E22481751E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83359" y="141894"/>
            <a:ext cx="2445889" cy="2129392"/>
          </a:xfrm>
          <a:prstGeom prst="ellipse">
            <a:avLst/>
          </a:prstGeom>
          <a:ln>
            <a:noFill/>
          </a:ln>
          <a:effectLst>
            <a:softEdge rad="112500"/>
          </a:effectLst>
        </p:spPr>
      </p:pic>
      <p:pic>
        <p:nvPicPr>
          <p:cNvPr id="6" name="Picture 5">
            <a:extLst>
              <a:ext uri="{FF2B5EF4-FFF2-40B4-BE49-F238E27FC236}">
                <a16:creationId xmlns:a16="http://schemas.microsoft.com/office/drawing/2014/main" id="{8EB13965-1F8C-4723-B6CC-D2CBE9524909}"/>
              </a:ext>
            </a:extLst>
          </p:cNvPr>
          <p:cNvPicPr/>
          <p:nvPr/>
        </p:nvPicPr>
        <p:blipFill rotWithShape="1">
          <a:blip r:embed="rId3">
            <a:extLst>
              <a:ext uri="{28A0092B-C50C-407E-A947-70E740481C1C}">
                <a14:useLocalDpi xmlns:a14="http://schemas.microsoft.com/office/drawing/2010/main" val="0"/>
              </a:ext>
            </a:extLst>
          </a:blip>
          <a:srcRect l="6638" t="27381" r="84202" b="55238"/>
          <a:stretch/>
        </p:blipFill>
        <p:spPr bwMode="auto">
          <a:xfrm>
            <a:off x="4107829" y="789395"/>
            <a:ext cx="622935" cy="834390"/>
          </a:xfrm>
          <a:prstGeom prst="rect">
            <a:avLst/>
          </a:prstGeom>
          <a:ln>
            <a:noFill/>
          </a:ln>
          <a:extLst>
            <a:ext uri="{53640926-AAD7-44D8-BBD7-CCE9431645EC}">
              <a14:shadowObscured xmlns:a14="http://schemas.microsoft.com/office/drawing/2010/main"/>
            </a:ext>
          </a:extLst>
        </p:spPr>
      </p:pic>
      <p:sp>
        <p:nvSpPr>
          <p:cNvPr id="7" name="TextBox 6">
            <a:extLst>
              <a:ext uri="{FF2B5EF4-FFF2-40B4-BE49-F238E27FC236}">
                <a16:creationId xmlns:a16="http://schemas.microsoft.com/office/drawing/2014/main" id="{F829AD05-8C94-42C8-9B68-E801F20DBA8C}"/>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48</a:t>
            </a:r>
          </a:p>
        </p:txBody>
      </p:sp>
    </p:spTree>
    <p:extLst>
      <p:ext uri="{BB962C8B-B14F-4D97-AF65-F5344CB8AC3E}">
        <p14:creationId xmlns:p14="http://schemas.microsoft.com/office/powerpoint/2010/main" val="38856488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34F3B8-A3E9-4769-829B-DBBF10D80932}"/>
              </a:ext>
            </a:extLst>
          </p:cNvPr>
          <p:cNvSpPr txBox="1"/>
          <p:nvPr/>
        </p:nvSpPr>
        <p:spPr>
          <a:xfrm>
            <a:off x="406401" y="528969"/>
            <a:ext cx="7121236" cy="4708981"/>
          </a:xfrm>
          <a:prstGeom prst="rect">
            <a:avLst/>
          </a:prstGeom>
          <a:noFill/>
        </p:spPr>
        <p:txBody>
          <a:bodyPr wrap="square" rtlCol="0">
            <a:spAutoFit/>
          </a:bodyPr>
          <a:lstStyle/>
          <a:p>
            <a:pPr marL="214313" indent="-214313" defTabSz="342900">
              <a:buFont typeface="Arial" panose="020B0604020202020204" pitchFamily="34" charset="0"/>
              <a:buChar char="•"/>
            </a:pPr>
            <a:r>
              <a:rPr lang="en-US" sz="2000" dirty="0">
                <a:solidFill>
                  <a:prstClr val="black"/>
                </a:solidFill>
                <a:latin typeface="Trebuchet MS" panose="020B0603020202020204"/>
              </a:rPr>
              <a:t>Submit fee applications after work is completed on a discrete matter, but not later than six months from the work being done. See LBR 2016-1(b)(3).</a:t>
            </a:r>
          </a:p>
          <a:p>
            <a:pPr marL="214313" indent="-214313" defTabSz="342900">
              <a:buFont typeface="Arial" panose="020B0604020202020204" pitchFamily="34" charset="0"/>
              <a:buChar char="•"/>
            </a:pPr>
            <a:endParaRPr lang="en-US" sz="2000" dirty="0">
              <a:solidFill>
                <a:prstClr val="black"/>
              </a:solidFill>
              <a:latin typeface="Trebuchet MS" panose="020B0603020202020204"/>
            </a:endParaRPr>
          </a:p>
          <a:p>
            <a:pPr marL="214313" indent="-214313" defTabSz="342900">
              <a:buFont typeface="Arial" panose="020B0604020202020204" pitchFamily="34" charset="0"/>
              <a:buChar char="•"/>
            </a:pPr>
            <a:r>
              <a:rPr lang="en-US" sz="2000" dirty="0">
                <a:solidFill>
                  <a:prstClr val="black"/>
                </a:solidFill>
                <a:latin typeface="Trebuchet MS" panose="020B0603020202020204"/>
              </a:rPr>
              <a:t>A fee application in a case dismissed prior to confirmation must be filed within 14 days of the entry of the dismissal order. LBR 2016-1(b)(5).</a:t>
            </a:r>
          </a:p>
          <a:p>
            <a:pPr defTabSz="342900"/>
            <a:r>
              <a:rPr lang="en-US" sz="2000" dirty="0">
                <a:solidFill>
                  <a:prstClr val="black"/>
                </a:solidFill>
                <a:latin typeface="Trebuchet MS" panose="020B0603020202020204"/>
              </a:rPr>
              <a:t> </a:t>
            </a:r>
          </a:p>
          <a:p>
            <a:pPr marL="214313" indent="-214313" defTabSz="342900">
              <a:buFont typeface="Arial" panose="020B0604020202020204" pitchFamily="34" charset="0"/>
              <a:buChar char="•"/>
            </a:pPr>
            <a:r>
              <a:rPr lang="en-US" sz="2000" dirty="0">
                <a:solidFill>
                  <a:prstClr val="black"/>
                </a:solidFill>
                <a:latin typeface="Trebuchet MS" panose="020B0603020202020204"/>
              </a:rPr>
              <a:t>A fee application of more than $1,000 must be served on all creditors and parties in interest.</a:t>
            </a:r>
          </a:p>
          <a:p>
            <a:pPr marL="214313" indent="-214313" defTabSz="342900">
              <a:buFont typeface="Arial" panose="020B0604020202020204" pitchFamily="34" charset="0"/>
              <a:buChar char="•"/>
            </a:pPr>
            <a:endParaRPr lang="en-US" sz="2000" dirty="0">
              <a:solidFill>
                <a:prstClr val="black"/>
              </a:solidFill>
              <a:latin typeface="Trebuchet MS" panose="020B0603020202020204"/>
            </a:endParaRPr>
          </a:p>
          <a:p>
            <a:pPr marL="214313" indent="-214313" defTabSz="342900">
              <a:buFont typeface="Arial" panose="020B0604020202020204" pitchFamily="34" charset="0"/>
              <a:buChar char="•"/>
            </a:pPr>
            <a:r>
              <a:rPr lang="en-US" sz="2000" dirty="0">
                <a:solidFill>
                  <a:prstClr val="black"/>
                </a:solidFill>
                <a:latin typeface="Trebuchet MS" panose="020B0603020202020204"/>
              </a:rPr>
              <a:t>If you opt out of the no-look fee, you must submit a fee application itemizing all fees within 60 days of the entry of the confirmation order. LBR 2016-1(b)(2)(C).</a:t>
            </a:r>
          </a:p>
          <a:p>
            <a:pPr defTabSz="342900"/>
            <a:r>
              <a:rPr lang="en-US" sz="2000" dirty="0">
                <a:solidFill>
                  <a:prstClr val="black"/>
                </a:solidFill>
                <a:latin typeface="Trebuchet MS" panose="020B0603020202020204"/>
              </a:rPr>
              <a:t> </a:t>
            </a:r>
          </a:p>
        </p:txBody>
      </p:sp>
      <p:pic>
        <p:nvPicPr>
          <p:cNvPr id="5" name="Picture 4" descr="Cool stuff you can use.: Simple tips on how to make money ...">
            <a:extLst>
              <a:ext uri="{FF2B5EF4-FFF2-40B4-BE49-F238E27FC236}">
                <a16:creationId xmlns:a16="http://schemas.microsoft.com/office/drawing/2014/main" id="{F613CAA3-E2E0-414E-8817-ED3088AB4E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7586" y="5346255"/>
            <a:ext cx="2857500" cy="79432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TextBox 3">
            <a:extLst>
              <a:ext uri="{FF2B5EF4-FFF2-40B4-BE49-F238E27FC236}">
                <a16:creationId xmlns:a16="http://schemas.microsoft.com/office/drawing/2014/main" id="{421C9D9A-A717-4ABD-BF42-4117322DE76F}"/>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49</a:t>
            </a:r>
          </a:p>
        </p:txBody>
      </p:sp>
    </p:spTree>
    <p:extLst>
      <p:ext uri="{BB962C8B-B14F-4D97-AF65-F5344CB8AC3E}">
        <p14:creationId xmlns:p14="http://schemas.microsoft.com/office/powerpoint/2010/main" val="2420542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8BCA3AB-B360-4767-AA2F-EDBC719147C0}"/>
              </a:ext>
            </a:extLst>
          </p:cNvPr>
          <p:cNvSpPr txBox="1"/>
          <p:nvPr/>
        </p:nvSpPr>
        <p:spPr>
          <a:xfrm>
            <a:off x="360218" y="935532"/>
            <a:ext cx="7204364" cy="4442242"/>
          </a:xfrm>
          <a:prstGeom prst="rect">
            <a:avLst/>
          </a:prstGeom>
          <a:noFill/>
        </p:spPr>
        <p:txBody>
          <a:bodyPr wrap="square" rtlCol="0">
            <a:spAutoFit/>
          </a:bodyPr>
          <a:lstStyle/>
          <a:p>
            <a:pPr defTabSz="342900">
              <a:spcAft>
                <a:spcPts val="1350"/>
              </a:spcAft>
            </a:pPr>
            <a:r>
              <a:rPr lang="en-US" sz="2600" b="1" dirty="0">
                <a:solidFill>
                  <a:prstClr val="black"/>
                </a:solidFill>
                <a:latin typeface="Trebuchet MS" panose="020B0603020202020204"/>
              </a:rPr>
              <a:t>J. Other Motion and Application Issues</a:t>
            </a:r>
          </a:p>
          <a:p>
            <a:pPr defTabSz="342900"/>
            <a:endParaRPr lang="en-US" dirty="0">
              <a:solidFill>
                <a:prstClr val="black"/>
              </a:solidFill>
              <a:latin typeface="Trebuchet MS" panose="020B0603020202020204"/>
            </a:endParaRPr>
          </a:p>
          <a:p>
            <a:pPr marL="214313" indent="-214313" defTabSz="342900">
              <a:buFont typeface="Arial" panose="020B0604020202020204" pitchFamily="34" charset="0"/>
              <a:buChar char="•"/>
            </a:pPr>
            <a:r>
              <a:rPr lang="en-US" sz="2000" dirty="0">
                <a:solidFill>
                  <a:prstClr val="black"/>
                </a:solidFill>
                <a:latin typeface="Trebuchet MS" panose="020B0603020202020204"/>
              </a:rPr>
              <a:t>Motions to Avoid Liens Pursuant to § 522(f) </a:t>
            </a:r>
          </a:p>
          <a:p>
            <a:pPr defTabSz="342900"/>
            <a:endParaRPr lang="en-US" sz="2000" dirty="0">
              <a:solidFill>
                <a:prstClr val="black"/>
              </a:solidFill>
              <a:latin typeface="Trebuchet MS" panose="020B0603020202020204"/>
            </a:endParaRPr>
          </a:p>
          <a:p>
            <a:pPr marL="557213" lvl="1" indent="-214313" defTabSz="342900">
              <a:buFont typeface="Courier New" panose="02070309020205020404" pitchFamily="49" charset="0"/>
              <a:buChar char="o"/>
            </a:pPr>
            <a:r>
              <a:rPr lang="en-US" sz="2000" dirty="0">
                <a:solidFill>
                  <a:prstClr val="black"/>
                </a:solidFill>
                <a:latin typeface="Trebuchet MS" panose="020B0603020202020204"/>
              </a:rPr>
              <a:t>Make sure you identify the exemption being impaired, including the appropriate Ohio Revised Code section</a:t>
            </a:r>
          </a:p>
          <a:p>
            <a:pPr defTabSz="342900"/>
            <a:r>
              <a:rPr lang="en-US" sz="2000" dirty="0">
                <a:solidFill>
                  <a:prstClr val="black"/>
                </a:solidFill>
                <a:latin typeface="Trebuchet MS" panose="020B0603020202020204"/>
              </a:rPr>
              <a:t> </a:t>
            </a:r>
          </a:p>
          <a:p>
            <a:pPr defTabSz="342900"/>
            <a:endParaRPr lang="en-US" sz="2000" dirty="0">
              <a:solidFill>
                <a:prstClr val="black"/>
              </a:solidFill>
              <a:latin typeface="Trebuchet MS" panose="020B0603020202020204"/>
            </a:endParaRPr>
          </a:p>
          <a:p>
            <a:pPr marL="214313" indent="-214313" defTabSz="342900">
              <a:buFont typeface="Arial" panose="020B0604020202020204" pitchFamily="34" charset="0"/>
              <a:buChar char="•"/>
            </a:pPr>
            <a:r>
              <a:rPr lang="en-US" sz="2000" dirty="0">
                <a:solidFill>
                  <a:prstClr val="black"/>
                </a:solidFill>
                <a:latin typeface="Trebuchet MS" panose="020B0603020202020204"/>
              </a:rPr>
              <a:t>Motions to Avoid Wholly Unsecured Liens Pursuant to § 506</a:t>
            </a:r>
          </a:p>
          <a:p>
            <a:pPr defTabSz="342900"/>
            <a:endParaRPr lang="en-US" sz="2000" dirty="0">
              <a:solidFill>
                <a:prstClr val="black"/>
              </a:solidFill>
              <a:latin typeface="Trebuchet MS" panose="020B0603020202020204"/>
            </a:endParaRPr>
          </a:p>
          <a:p>
            <a:pPr marL="557213" lvl="1" indent="-214313" defTabSz="342900">
              <a:buFont typeface="Courier New" panose="02070309020205020404" pitchFamily="49" charset="0"/>
              <a:buChar char="o"/>
            </a:pPr>
            <a:r>
              <a:rPr lang="en-US" sz="2000" dirty="0">
                <a:solidFill>
                  <a:prstClr val="black"/>
                </a:solidFill>
                <a:latin typeface="Trebuchet MS" panose="020B0603020202020204"/>
              </a:rPr>
              <a:t>Do not combine with § 522(f) concepts. Exemptions are not relevant for a § 506 analysis. </a:t>
            </a:r>
          </a:p>
          <a:p>
            <a:pPr defTabSz="342900"/>
            <a:r>
              <a:rPr lang="en-US" sz="1350" dirty="0">
                <a:solidFill>
                  <a:prstClr val="black"/>
                </a:solidFill>
                <a:latin typeface="Trebuchet MS" panose="020B0603020202020204"/>
              </a:rPr>
              <a:t> </a:t>
            </a:r>
          </a:p>
          <a:p>
            <a:pPr defTabSz="342900"/>
            <a:endParaRPr lang="en-US" sz="1350" dirty="0">
              <a:solidFill>
                <a:prstClr val="black"/>
              </a:solidFill>
              <a:latin typeface="Trebuchet MS" panose="020B0603020202020204"/>
            </a:endParaRPr>
          </a:p>
        </p:txBody>
      </p:sp>
      <p:pic>
        <p:nvPicPr>
          <p:cNvPr id="3" name="Picture 2">
            <a:extLst>
              <a:ext uri="{FF2B5EF4-FFF2-40B4-BE49-F238E27FC236}">
                <a16:creationId xmlns:a16="http://schemas.microsoft.com/office/drawing/2014/main" id="{8EB13965-1F8C-4723-B6CC-D2CBE9524909}"/>
              </a:ext>
            </a:extLst>
          </p:cNvPr>
          <p:cNvPicPr/>
          <p:nvPr/>
        </p:nvPicPr>
        <p:blipFill rotWithShape="1">
          <a:blip r:embed="rId2">
            <a:extLst>
              <a:ext uri="{28A0092B-C50C-407E-A947-70E740481C1C}">
                <a14:useLocalDpi xmlns:a14="http://schemas.microsoft.com/office/drawing/2010/main" val="0"/>
              </a:ext>
            </a:extLst>
          </a:blip>
          <a:srcRect l="6638" t="49762" r="84202" b="32738"/>
          <a:stretch/>
        </p:blipFill>
        <p:spPr bwMode="auto">
          <a:xfrm>
            <a:off x="6479801" y="852466"/>
            <a:ext cx="622935" cy="840105"/>
          </a:xfrm>
          <a:prstGeom prst="rect">
            <a:avLst/>
          </a:prstGeom>
          <a:ln>
            <a:no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1403D65D-F9DB-4F19-93AE-D58BE820CE0B}"/>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50</a:t>
            </a:r>
          </a:p>
        </p:txBody>
      </p:sp>
    </p:spTree>
    <p:extLst>
      <p:ext uri="{BB962C8B-B14F-4D97-AF65-F5344CB8AC3E}">
        <p14:creationId xmlns:p14="http://schemas.microsoft.com/office/powerpoint/2010/main" val="28474575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16C779C-16C4-42AB-AC91-D1B5A670DA73}"/>
              </a:ext>
            </a:extLst>
          </p:cNvPr>
          <p:cNvSpPr txBox="1"/>
          <p:nvPr/>
        </p:nvSpPr>
        <p:spPr>
          <a:xfrm>
            <a:off x="637540" y="1045455"/>
            <a:ext cx="6042660" cy="4154984"/>
          </a:xfrm>
          <a:prstGeom prst="rect">
            <a:avLst/>
          </a:prstGeom>
          <a:noFill/>
        </p:spPr>
        <p:txBody>
          <a:bodyPr wrap="square" rtlCol="0">
            <a:spAutoFit/>
          </a:bodyPr>
          <a:lstStyle/>
          <a:p>
            <a:pPr marL="257175" indent="-257175" defTabSz="342900">
              <a:buFont typeface="Arial" panose="020B0604020202020204" pitchFamily="34" charset="0"/>
              <a:buChar char="•"/>
            </a:pPr>
            <a:r>
              <a:rPr lang="en-US" sz="2400" i="1" dirty="0">
                <a:solidFill>
                  <a:prstClr val="black"/>
                </a:solidFill>
                <a:latin typeface="Trebuchet MS" panose="020B0603020202020204"/>
              </a:rPr>
              <a:t>Preference actions</a:t>
            </a:r>
            <a:r>
              <a:rPr lang="en-US" sz="2400" dirty="0">
                <a:solidFill>
                  <a:prstClr val="black"/>
                </a:solidFill>
                <a:latin typeface="Trebuchet MS" panose="020B0603020202020204"/>
              </a:rPr>
              <a:t> 11 U.S.C. § 547</a:t>
            </a:r>
          </a:p>
          <a:p>
            <a:pPr defTabSz="342900"/>
            <a:endParaRPr lang="en-US" sz="2400" dirty="0">
              <a:solidFill>
                <a:prstClr val="black"/>
              </a:solidFill>
              <a:latin typeface="Trebuchet MS" panose="020B0603020202020204"/>
            </a:endParaRPr>
          </a:p>
          <a:p>
            <a:pPr marL="640556" indent="-381000" defTabSz="342900">
              <a:buFont typeface="Courier New" panose="02070309020205020404" pitchFamily="49" charset="0"/>
              <a:buChar char="o"/>
            </a:pPr>
            <a:r>
              <a:rPr lang="en-US" sz="2400" dirty="0">
                <a:solidFill>
                  <a:prstClr val="black"/>
                </a:solidFill>
                <a:latin typeface="Trebuchet MS" panose="020B0603020202020204"/>
              </a:rPr>
              <a:t>Must file an AP to avoid liens based upon a preference theory (</a:t>
            </a:r>
            <a:r>
              <a:rPr lang="en-US" sz="2400" b="1" dirty="0">
                <a:solidFill>
                  <a:prstClr val="black"/>
                </a:solidFill>
                <a:latin typeface="Trebuchet MS" panose="020B0603020202020204"/>
              </a:rPr>
              <a:t>or </a:t>
            </a:r>
            <a:r>
              <a:rPr lang="en-US" sz="2400" dirty="0">
                <a:solidFill>
                  <a:prstClr val="black"/>
                </a:solidFill>
                <a:latin typeface="Trebuchet MS" panose="020B0603020202020204"/>
              </a:rPr>
              <a:t>enter an agreed order.)</a:t>
            </a:r>
          </a:p>
          <a:p>
            <a:pPr marL="640556" indent="-381000" defTabSz="342900">
              <a:buFont typeface="Courier New" panose="02070309020205020404" pitchFamily="49" charset="0"/>
              <a:buChar char="o"/>
            </a:pPr>
            <a:endParaRPr lang="en-US" sz="2400" dirty="0">
              <a:solidFill>
                <a:prstClr val="black"/>
              </a:solidFill>
              <a:latin typeface="Trebuchet MS" panose="020B0603020202020204"/>
            </a:endParaRPr>
          </a:p>
          <a:p>
            <a:pPr marL="640556" indent="-381000" defTabSz="342900">
              <a:buFont typeface="Courier New" panose="02070309020205020404" pitchFamily="49" charset="0"/>
              <a:buChar char="o"/>
            </a:pPr>
            <a:r>
              <a:rPr lang="en-US" sz="2400" dirty="0">
                <a:solidFill>
                  <a:prstClr val="black"/>
                </a:solidFill>
                <a:latin typeface="Trebuchet MS" panose="020B0603020202020204"/>
              </a:rPr>
              <a:t>In a Chapter 13, state as a special plan provision that you are going to file an AP seeking to avoid the lien on that basis, but you cannot provide for the lien removal through the plan</a:t>
            </a:r>
          </a:p>
        </p:txBody>
      </p:sp>
      <p:sp>
        <p:nvSpPr>
          <p:cNvPr id="4" name="TextBox 3">
            <a:extLst>
              <a:ext uri="{FF2B5EF4-FFF2-40B4-BE49-F238E27FC236}">
                <a16:creationId xmlns:a16="http://schemas.microsoft.com/office/drawing/2014/main" id="{A18C54F9-BE32-475B-8816-B43F98C37EFA}"/>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51</a:t>
            </a:r>
          </a:p>
        </p:txBody>
      </p:sp>
    </p:spTree>
    <p:extLst>
      <p:ext uri="{BB962C8B-B14F-4D97-AF65-F5344CB8AC3E}">
        <p14:creationId xmlns:p14="http://schemas.microsoft.com/office/powerpoint/2010/main" val="8002248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F06CC2B-1115-4652-8B15-6D5965F63E95}"/>
              </a:ext>
            </a:extLst>
          </p:cNvPr>
          <p:cNvSpPr txBox="1"/>
          <p:nvPr/>
        </p:nvSpPr>
        <p:spPr>
          <a:xfrm>
            <a:off x="393862" y="269959"/>
            <a:ext cx="6570356" cy="5863144"/>
          </a:xfrm>
          <a:prstGeom prst="rect">
            <a:avLst/>
          </a:prstGeom>
          <a:noFill/>
        </p:spPr>
        <p:txBody>
          <a:bodyPr wrap="square" rtlCol="0">
            <a:spAutoFit/>
          </a:bodyPr>
          <a:lstStyle/>
          <a:p>
            <a:pPr defTabSz="342900"/>
            <a:r>
              <a:rPr lang="en-US" sz="1500" dirty="0">
                <a:solidFill>
                  <a:prstClr val="black"/>
                </a:solidFill>
                <a:latin typeface="Trebuchet MS" panose="020B0603020202020204"/>
              </a:rPr>
              <a:t> </a:t>
            </a:r>
          </a:p>
          <a:p>
            <a:pPr marL="214313" indent="-214313" defTabSz="342900">
              <a:buFont typeface="Arial" panose="020B0604020202020204" pitchFamily="34" charset="0"/>
              <a:buChar char="•"/>
            </a:pPr>
            <a:r>
              <a:rPr lang="en-US" i="1" dirty="0">
                <a:solidFill>
                  <a:prstClr val="black"/>
                </a:solidFill>
                <a:latin typeface="Trebuchet MS" panose="020B0603020202020204"/>
              </a:rPr>
              <a:t>Redemption Motions</a:t>
            </a:r>
            <a:endParaRPr lang="en-US" dirty="0">
              <a:solidFill>
                <a:prstClr val="black"/>
              </a:solidFill>
              <a:latin typeface="Trebuchet MS" panose="020B0603020202020204"/>
            </a:endParaRPr>
          </a:p>
          <a:p>
            <a:pPr defTabSz="342900"/>
            <a:r>
              <a:rPr lang="en-US" dirty="0">
                <a:solidFill>
                  <a:prstClr val="black"/>
                </a:solidFill>
                <a:latin typeface="Trebuchet MS" panose="020B0603020202020204"/>
              </a:rPr>
              <a:t> </a:t>
            </a:r>
          </a:p>
          <a:p>
            <a:pPr marL="557213" lvl="1" indent="-214313" defTabSz="342900">
              <a:buFont typeface="Courier New" panose="02070309020205020404" pitchFamily="49" charset="0"/>
              <a:buChar char="o"/>
            </a:pPr>
            <a:r>
              <a:rPr lang="en-US" dirty="0">
                <a:solidFill>
                  <a:prstClr val="black"/>
                </a:solidFill>
                <a:latin typeface="Trebuchet MS" panose="020B0603020202020204"/>
              </a:rPr>
              <a:t>Redemption motions must be served pursuant to Rule 7004.  Consider using the court’s optional form motion and order.  Disclose any separate attorney fee you are receiving.  </a:t>
            </a:r>
          </a:p>
          <a:p>
            <a:pPr defTabSz="342900"/>
            <a:r>
              <a:rPr lang="en-US" dirty="0">
                <a:solidFill>
                  <a:prstClr val="black"/>
                </a:solidFill>
                <a:latin typeface="Trebuchet MS" panose="020B0603020202020204"/>
              </a:rPr>
              <a:t> </a:t>
            </a:r>
          </a:p>
          <a:p>
            <a:pPr marL="214313" indent="-214313" defTabSz="342900">
              <a:buFont typeface="Arial" panose="020B0604020202020204" pitchFamily="34" charset="0"/>
              <a:buChar char="•"/>
            </a:pPr>
            <a:r>
              <a:rPr lang="en-US" i="1" dirty="0">
                <a:solidFill>
                  <a:prstClr val="black"/>
                </a:solidFill>
                <a:latin typeface="Trebuchet MS" panose="020B0603020202020204"/>
              </a:rPr>
              <a:t>363 Sale Motions</a:t>
            </a:r>
            <a:endParaRPr lang="en-US" dirty="0">
              <a:solidFill>
                <a:prstClr val="black"/>
              </a:solidFill>
              <a:latin typeface="Trebuchet MS" panose="020B0603020202020204"/>
            </a:endParaRPr>
          </a:p>
          <a:p>
            <a:pPr defTabSz="342900"/>
            <a:r>
              <a:rPr lang="en-US" i="1" dirty="0">
                <a:solidFill>
                  <a:prstClr val="black"/>
                </a:solidFill>
                <a:latin typeface="Trebuchet MS" panose="020B0603020202020204"/>
              </a:rPr>
              <a:t>  </a:t>
            </a:r>
            <a:endParaRPr lang="en-US" dirty="0">
              <a:solidFill>
                <a:prstClr val="black"/>
              </a:solidFill>
              <a:latin typeface="Trebuchet MS" panose="020B0603020202020204"/>
            </a:endParaRPr>
          </a:p>
          <a:p>
            <a:pPr marL="557213" lvl="1" indent="-214313" defTabSz="342900">
              <a:buFont typeface="Courier New" panose="02070309020205020404" pitchFamily="49" charset="0"/>
              <a:buChar char="o"/>
            </a:pPr>
            <a:r>
              <a:rPr lang="en-US" dirty="0">
                <a:solidFill>
                  <a:prstClr val="black"/>
                </a:solidFill>
                <a:latin typeface="Trebuchet MS" panose="020B0603020202020204"/>
              </a:rPr>
              <a:t>Serve sale motions on all creditors and parties in interest.  Attach relevant documents on the payout of any settlement.  If the sale is free and clear of any interest in the property, clearly indicate that is the case and cite which sub-sections of § 363(f) apply. </a:t>
            </a:r>
          </a:p>
          <a:p>
            <a:pPr defTabSz="342900"/>
            <a:endParaRPr lang="en-US" dirty="0">
              <a:solidFill>
                <a:prstClr val="black"/>
              </a:solidFill>
              <a:latin typeface="Trebuchet MS" panose="020B0603020202020204"/>
            </a:endParaRPr>
          </a:p>
          <a:p>
            <a:pPr marL="214313" indent="-214313" defTabSz="342900">
              <a:buFont typeface="Arial" panose="020B0604020202020204" pitchFamily="34" charset="0"/>
              <a:buChar char="•"/>
            </a:pPr>
            <a:r>
              <a:rPr lang="en-US" i="1" dirty="0">
                <a:solidFill>
                  <a:prstClr val="black"/>
                </a:solidFill>
                <a:latin typeface="Trebuchet MS" panose="020B0603020202020204"/>
              </a:rPr>
              <a:t>Rule 9019 Compromise Motions</a:t>
            </a:r>
            <a:endParaRPr lang="en-US" dirty="0">
              <a:solidFill>
                <a:prstClr val="black"/>
              </a:solidFill>
              <a:latin typeface="Trebuchet MS" panose="020B0603020202020204"/>
            </a:endParaRPr>
          </a:p>
          <a:p>
            <a:pPr defTabSz="342900"/>
            <a:r>
              <a:rPr lang="en-US" dirty="0">
                <a:solidFill>
                  <a:prstClr val="black"/>
                </a:solidFill>
                <a:latin typeface="Trebuchet MS" panose="020B0603020202020204"/>
              </a:rPr>
              <a:t> </a:t>
            </a:r>
          </a:p>
          <a:p>
            <a:pPr marL="557213" lvl="1" indent="-214313" defTabSz="342900">
              <a:buFont typeface="Courier New" panose="02070309020205020404" pitchFamily="49" charset="0"/>
              <a:buChar char="o"/>
            </a:pPr>
            <a:r>
              <a:rPr lang="en-US" dirty="0">
                <a:solidFill>
                  <a:prstClr val="black"/>
                </a:solidFill>
                <a:latin typeface="Trebuchet MS" panose="020B0603020202020204"/>
              </a:rPr>
              <a:t>Settlements that affect all creditors must be filed pursuant to Rule 9019 and served on all creditors and parties in interest. </a:t>
            </a:r>
          </a:p>
        </p:txBody>
      </p:sp>
      <p:pic>
        <p:nvPicPr>
          <p:cNvPr id="5" name="Picture 4">
            <a:extLst>
              <a:ext uri="{FF2B5EF4-FFF2-40B4-BE49-F238E27FC236}">
                <a16:creationId xmlns:a16="http://schemas.microsoft.com/office/drawing/2014/main" id="{F5FDBAE3-6548-4610-844D-45807A7B106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784" b="96486" l="3240" r="97408"/>
                    </a14:imgEffect>
                  </a14:imgLayer>
                </a14:imgProps>
              </a:ext>
              <a:ext uri="{28A0092B-C50C-407E-A947-70E740481C1C}">
                <a14:useLocalDpi xmlns:a14="http://schemas.microsoft.com/office/drawing/2010/main" val="0"/>
              </a:ext>
            </a:extLst>
          </a:blip>
          <a:stretch>
            <a:fillRect/>
          </a:stretch>
        </p:blipFill>
        <p:spPr>
          <a:xfrm>
            <a:off x="5976471" y="1242331"/>
            <a:ext cx="2929886" cy="2341378"/>
          </a:xfrm>
          <a:prstGeom prst="rect">
            <a:avLst/>
          </a:prstGeom>
        </p:spPr>
      </p:pic>
      <p:sp>
        <p:nvSpPr>
          <p:cNvPr id="4" name="TextBox 3">
            <a:extLst>
              <a:ext uri="{FF2B5EF4-FFF2-40B4-BE49-F238E27FC236}">
                <a16:creationId xmlns:a16="http://schemas.microsoft.com/office/drawing/2014/main" id="{43D0E753-B539-4007-B510-045F3D686462}"/>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52</a:t>
            </a:r>
          </a:p>
        </p:txBody>
      </p:sp>
    </p:spTree>
    <p:extLst>
      <p:ext uri="{BB962C8B-B14F-4D97-AF65-F5344CB8AC3E}">
        <p14:creationId xmlns:p14="http://schemas.microsoft.com/office/powerpoint/2010/main" val="30572405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EA058C2-EB03-4091-B454-A2D9DAE016A2}"/>
              </a:ext>
            </a:extLst>
          </p:cNvPr>
          <p:cNvSpPr txBox="1"/>
          <p:nvPr/>
        </p:nvSpPr>
        <p:spPr>
          <a:xfrm>
            <a:off x="267856" y="117693"/>
            <a:ext cx="7490690" cy="6463308"/>
          </a:xfrm>
          <a:prstGeom prst="rect">
            <a:avLst/>
          </a:prstGeom>
          <a:noFill/>
        </p:spPr>
        <p:txBody>
          <a:bodyPr wrap="square" rtlCol="0">
            <a:spAutoFit/>
          </a:bodyPr>
          <a:lstStyle/>
          <a:p>
            <a:pPr marL="214313" indent="-214313" defTabSz="342900">
              <a:buFont typeface="Arial" panose="020B0604020202020204" pitchFamily="34" charset="0"/>
              <a:buChar char="•"/>
            </a:pPr>
            <a:r>
              <a:rPr lang="en-US" sz="2000" i="1" dirty="0">
                <a:solidFill>
                  <a:prstClr val="black"/>
                </a:solidFill>
                <a:latin typeface="Trebuchet MS" panose="020B0603020202020204"/>
              </a:rPr>
              <a:t>Retention of Special Counsel</a:t>
            </a:r>
            <a:r>
              <a:rPr lang="en-US" sz="2000" dirty="0">
                <a:solidFill>
                  <a:prstClr val="black"/>
                </a:solidFill>
                <a:latin typeface="Trebuchet MS" panose="020B0603020202020204"/>
              </a:rPr>
              <a:t> </a:t>
            </a:r>
          </a:p>
          <a:p>
            <a:pPr defTabSz="342900"/>
            <a:r>
              <a:rPr lang="en-US" dirty="0">
                <a:solidFill>
                  <a:prstClr val="black"/>
                </a:solidFill>
                <a:latin typeface="Trebuchet MS" panose="020B0603020202020204"/>
              </a:rPr>
              <a:t> </a:t>
            </a:r>
          </a:p>
          <a:p>
            <a:pPr marL="557213" lvl="1" indent="-214313" defTabSz="342900">
              <a:buFont typeface="Courier New" panose="02070309020205020404" pitchFamily="49" charset="0"/>
              <a:buChar char="o"/>
            </a:pPr>
            <a:r>
              <a:rPr lang="en-US" dirty="0">
                <a:solidFill>
                  <a:prstClr val="black"/>
                </a:solidFill>
                <a:latin typeface="Trebuchet MS" panose="020B0603020202020204"/>
              </a:rPr>
              <a:t>Chapter 13</a:t>
            </a:r>
          </a:p>
          <a:p>
            <a:pPr defTabSz="342900"/>
            <a:r>
              <a:rPr lang="en-US" dirty="0">
                <a:solidFill>
                  <a:prstClr val="black"/>
                </a:solidFill>
                <a:latin typeface="Trebuchet MS" panose="020B0603020202020204"/>
              </a:rPr>
              <a:t> </a:t>
            </a:r>
          </a:p>
          <a:p>
            <a:pPr marL="900113" lvl="2" indent="-214313" defTabSz="342900">
              <a:buFont typeface="Wingdings" panose="05000000000000000000" pitchFamily="2" charset="2"/>
              <a:buChar char="Ø"/>
            </a:pPr>
            <a:r>
              <a:rPr lang="en-US" dirty="0">
                <a:solidFill>
                  <a:prstClr val="black"/>
                </a:solidFill>
                <a:latin typeface="Trebuchet MS" panose="020B0603020202020204"/>
              </a:rPr>
              <a:t>Must be filed by Chapter 13 Trustee or the Debtor’s counsel – cannot be filed by special counsel</a:t>
            </a:r>
          </a:p>
          <a:p>
            <a:pPr marL="214313" indent="-214313" defTabSz="342900">
              <a:buFont typeface="Wingdings" panose="05000000000000000000" pitchFamily="2" charset="2"/>
              <a:buChar char="§"/>
            </a:pPr>
            <a:endParaRPr lang="en-US" dirty="0">
              <a:solidFill>
                <a:prstClr val="black"/>
              </a:solidFill>
              <a:latin typeface="Trebuchet MS" panose="020B0603020202020204"/>
            </a:endParaRPr>
          </a:p>
          <a:p>
            <a:pPr marL="900113" lvl="2" indent="-214313" defTabSz="342900">
              <a:buFont typeface="Wingdings" panose="05000000000000000000" pitchFamily="2" charset="2"/>
              <a:buChar char="Ø"/>
            </a:pPr>
            <a:r>
              <a:rPr lang="en-US" dirty="0">
                <a:solidFill>
                  <a:prstClr val="black"/>
                </a:solidFill>
                <a:latin typeface="Trebuchet MS" panose="020B0603020202020204"/>
              </a:rPr>
              <a:t>File Application to Retain Special Counsel sooner rather than later.  Don’t wait until a personal injury, workers compensation, or other litigation claim is resolved to obtain approval of counsel</a:t>
            </a:r>
          </a:p>
          <a:p>
            <a:pPr defTabSz="342900"/>
            <a:r>
              <a:rPr lang="en-US" dirty="0">
                <a:solidFill>
                  <a:prstClr val="black"/>
                </a:solidFill>
                <a:latin typeface="Trebuchet MS" panose="020B0603020202020204"/>
              </a:rPr>
              <a:t> </a:t>
            </a:r>
          </a:p>
          <a:p>
            <a:pPr marL="557213" lvl="1" indent="-214313" defTabSz="342900">
              <a:buFont typeface="Courier New" panose="02070309020205020404" pitchFamily="49" charset="0"/>
              <a:buChar char="o"/>
            </a:pPr>
            <a:r>
              <a:rPr lang="en-US" dirty="0">
                <a:solidFill>
                  <a:prstClr val="black"/>
                </a:solidFill>
                <a:latin typeface="Trebuchet MS" panose="020B0603020202020204"/>
              </a:rPr>
              <a:t>Chapter 7  </a:t>
            </a:r>
          </a:p>
          <a:p>
            <a:pPr marL="557213" lvl="1" indent="-214313" defTabSz="342900">
              <a:buFont typeface="Wingdings" panose="05000000000000000000" pitchFamily="2" charset="2"/>
              <a:buChar char="§"/>
            </a:pPr>
            <a:endParaRPr lang="en-US" sz="900" dirty="0">
              <a:solidFill>
                <a:prstClr val="black"/>
              </a:solidFill>
              <a:latin typeface="Trebuchet MS" panose="020B0603020202020204"/>
            </a:endParaRPr>
          </a:p>
          <a:p>
            <a:pPr marL="900113" lvl="2" indent="-214313" defTabSz="342900">
              <a:buFont typeface="Wingdings" panose="05000000000000000000" pitchFamily="2" charset="2"/>
              <a:buChar char="Ø"/>
            </a:pPr>
            <a:r>
              <a:rPr lang="en-US" dirty="0">
                <a:solidFill>
                  <a:prstClr val="black"/>
                </a:solidFill>
                <a:latin typeface="Trebuchet MS" panose="020B0603020202020204"/>
              </a:rPr>
              <a:t>Trustee files application to retain special counsel. Debtor can only pursue such an action if the Trustee abandons it, and then there is no need to file a retention motion with the court.</a:t>
            </a:r>
          </a:p>
          <a:p>
            <a:pPr marL="214313" indent="-214313" defTabSz="342900">
              <a:buFont typeface="Wingdings" panose="05000000000000000000" pitchFamily="2" charset="2"/>
              <a:buChar char="§"/>
            </a:pPr>
            <a:endParaRPr lang="en-US" sz="900" dirty="0">
              <a:solidFill>
                <a:prstClr val="black"/>
              </a:solidFill>
              <a:latin typeface="Trebuchet MS" panose="020B0603020202020204"/>
            </a:endParaRPr>
          </a:p>
          <a:p>
            <a:pPr marL="557213" lvl="1" indent="-214313" defTabSz="342900">
              <a:buFont typeface="Courier New" panose="02070309020205020404" pitchFamily="49" charset="0"/>
              <a:buChar char="o"/>
            </a:pPr>
            <a:r>
              <a:rPr lang="en-US" dirty="0">
                <a:solidFill>
                  <a:prstClr val="black"/>
                </a:solidFill>
                <a:latin typeface="Trebuchet MS" panose="020B0603020202020204"/>
              </a:rPr>
              <a:t>Information Needed:</a:t>
            </a:r>
          </a:p>
          <a:p>
            <a:pPr marL="557213" lvl="1" indent="-214313" defTabSz="342900">
              <a:buFont typeface="Courier New" panose="02070309020205020404" pitchFamily="49" charset="0"/>
              <a:buChar char="o"/>
            </a:pPr>
            <a:endParaRPr lang="en-US" sz="900" dirty="0">
              <a:solidFill>
                <a:prstClr val="black"/>
              </a:solidFill>
              <a:latin typeface="Trebuchet MS" panose="020B0603020202020204"/>
            </a:endParaRPr>
          </a:p>
          <a:p>
            <a:pPr marL="900113" lvl="2" indent="-214313" defTabSz="342900">
              <a:buFont typeface="Wingdings" panose="05000000000000000000" pitchFamily="2" charset="2"/>
              <a:buChar char="Ø"/>
            </a:pPr>
            <a:r>
              <a:rPr lang="en-US" dirty="0">
                <a:solidFill>
                  <a:prstClr val="black"/>
                </a:solidFill>
                <a:latin typeface="Trebuchet MS" panose="020B0603020202020204"/>
              </a:rPr>
              <a:t>Application</a:t>
            </a:r>
          </a:p>
          <a:p>
            <a:pPr marL="900113" lvl="2" indent="-214313" defTabSz="342900">
              <a:buFont typeface="Wingdings" panose="05000000000000000000" pitchFamily="2" charset="2"/>
              <a:buChar char="Ø"/>
            </a:pPr>
            <a:r>
              <a:rPr lang="en-US" dirty="0">
                <a:solidFill>
                  <a:prstClr val="black"/>
                </a:solidFill>
                <a:latin typeface="Trebuchet MS" panose="020B0603020202020204"/>
              </a:rPr>
              <a:t>Affidavit of Counsel</a:t>
            </a:r>
          </a:p>
          <a:p>
            <a:pPr marL="900113" lvl="2" indent="-214313" defTabSz="342900">
              <a:buFont typeface="Wingdings" panose="05000000000000000000" pitchFamily="2" charset="2"/>
              <a:buChar char="Ø"/>
            </a:pPr>
            <a:r>
              <a:rPr lang="en-US" dirty="0">
                <a:solidFill>
                  <a:prstClr val="black"/>
                </a:solidFill>
                <a:latin typeface="Trebuchet MS" panose="020B0603020202020204"/>
              </a:rPr>
              <a:t>Terms of Employment  </a:t>
            </a:r>
          </a:p>
        </p:txBody>
      </p:sp>
      <p:pic>
        <p:nvPicPr>
          <p:cNvPr id="6" name="Picture 5">
            <a:extLst>
              <a:ext uri="{FF2B5EF4-FFF2-40B4-BE49-F238E27FC236}">
                <a16:creationId xmlns:a16="http://schemas.microsoft.com/office/drawing/2014/main" id="{F040A044-F100-4F95-A10D-5A0B113D3EAD}"/>
              </a:ext>
            </a:extLst>
          </p:cNvPr>
          <p:cNvPicPr>
            <a:picLocks noChangeAspect="1"/>
          </p:cNvPicPr>
          <p:nvPr/>
        </p:nvPicPr>
        <p:blipFill rotWithShape="1">
          <a:blip r:embed="rId2">
            <a:extLst>
              <a:ext uri="{28A0092B-C50C-407E-A947-70E740481C1C}">
                <a14:useLocalDpi xmlns:a14="http://schemas.microsoft.com/office/drawing/2010/main" val="0"/>
              </a:ext>
            </a:extLst>
          </a:blip>
          <a:srcRect b="15515"/>
          <a:stretch/>
        </p:blipFill>
        <p:spPr>
          <a:xfrm>
            <a:off x="3726874" y="5046581"/>
            <a:ext cx="2178844" cy="1201051"/>
          </a:xfrm>
          <a:prstGeom prst="rect">
            <a:avLst/>
          </a:prstGeom>
        </p:spPr>
      </p:pic>
      <p:sp>
        <p:nvSpPr>
          <p:cNvPr id="4" name="TextBox 3">
            <a:extLst>
              <a:ext uri="{FF2B5EF4-FFF2-40B4-BE49-F238E27FC236}">
                <a16:creationId xmlns:a16="http://schemas.microsoft.com/office/drawing/2014/main" id="{A8CDF6FC-6CC3-4121-9EED-334A7DDE2BAE}"/>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53</a:t>
            </a:r>
          </a:p>
        </p:txBody>
      </p:sp>
    </p:spTree>
    <p:extLst>
      <p:ext uri="{BB962C8B-B14F-4D97-AF65-F5344CB8AC3E}">
        <p14:creationId xmlns:p14="http://schemas.microsoft.com/office/powerpoint/2010/main" val="28384618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ED2E526-2426-4F99-954E-8265FAA2B950}"/>
              </a:ext>
            </a:extLst>
          </p:cNvPr>
          <p:cNvSpPr txBox="1"/>
          <p:nvPr/>
        </p:nvSpPr>
        <p:spPr>
          <a:xfrm>
            <a:off x="611143" y="939783"/>
            <a:ext cx="6538729" cy="3170099"/>
          </a:xfrm>
          <a:prstGeom prst="rect">
            <a:avLst/>
          </a:prstGeom>
          <a:noFill/>
        </p:spPr>
        <p:txBody>
          <a:bodyPr wrap="square" rtlCol="0">
            <a:spAutoFit/>
          </a:bodyPr>
          <a:lstStyle/>
          <a:p>
            <a:pPr marL="257175" indent="-257175" defTabSz="342900">
              <a:buFont typeface="Arial" panose="020B0604020202020204" pitchFamily="34" charset="0"/>
              <a:buChar char="•"/>
            </a:pPr>
            <a:r>
              <a:rPr lang="en-US" sz="2000" i="1" dirty="0">
                <a:solidFill>
                  <a:prstClr val="black"/>
                </a:solidFill>
                <a:latin typeface="Trebuchet MS" panose="020B0603020202020204"/>
              </a:rPr>
              <a:t>Responses to Motions or Applications:</a:t>
            </a:r>
          </a:p>
          <a:p>
            <a:pPr defTabSz="342900"/>
            <a:r>
              <a:rPr lang="en-US" sz="2000" dirty="0">
                <a:solidFill>
                  <a:prstClr val="black"/>
                </a:solidFill>
                <a:latin typeface="Trebuchet MS" panose="020B0603020202020204"/>
              </a:rPr>
              <a:t> </a:t>
            </a:r>
          </a:p>
          <a:p>
            <a:pPr marL="685800" indent="-257175" defTabSz="342900">
              <a:buFont typeface="Courier New" panose="02070309020205020404" pitchFamily="49" charset="0"/>
              <a:buChar char="o"/>
            </a:pPr>
            <a:r>
              <a:rPr lang="en-US" sz="2000" dirty="0">
                <a:solidFill>
                  <a:prstClr val="black"/>
                </a:solidFill>
                <a:latin typeface="Trebuchet MS" panose="020B0603020202020204"/>
              </a:rPr>
              <a:t>Avoid “place holder” objections or responses such as  “I object” or “The claim is correct in all respects.” </a:t>
            </a:r>
          </a:p>
          <a:p>
            <a:pPr marL="685800" indent="-257175" defTabSz="342900"/>
            <a:endParaRPr lang="en-US" sz="2000" dirty="0">
              <a:solidFill>
                <a:prstClr val="black"/>
              </a:solidFill>
              <a:latin typeface="Trebuchet MS" panose="020B0603020202020204"/>
            </a:endParaRPr>
          </a:p>
          <a:p>
            <a:pPr marL="685800" indent="-257175" defTabSz="342900">
              <a:buFont typeface="Courier New" panose="02070309020205020404" pitchFamily="49" charset="0"/>
              <a:buChar char="o"/>
            </a:pPr>
            <a:r>
              <a:rPr lang="en-US" sz="2000" dirty="0">
                <a:solidFill>
                  <a:prstClr val="black"/>
                </a:solidFill>
                <a:latin typeface="Trebuchet MS" panose="020B0603020202020204"/>
              </a:rPr>
              <a:t>Must state the substantive or procedural basis for objecting to the motion or application, including any factual and legal basis for objecting to the relief being sought.  </a:t>
            </a:r>
          </a:p>
        </p:txBody>
      </p:sp>
      <p:pic>
        <p:nvPicPr>
          <p:cNvPr id="1026" name="Picture 2" descr="Image result for objections">
            <a:extLst>
              <a:ext uri="{FF2B5EF4-FFF2-40B4-BE49-F238E27FC236}">
                <a16:creationId xmlns:a16="http://schemas.microsoft.com/office/drawing/2014/main" id="{F599775E-C00E-4718-97C3-6243739860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5746" y="4445513"/>
            <a:ext cx="3393588" cy="193434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647F433-7659-42DA-A725-25EF1CE699F3}"/>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54</a:t>
            </a:r>
          </a:p>
        </p:txBody>
      </p:sp>
    </p:spTree>
    <p:extLst>
      <p:ext uri="{BB962C8B-B14F-4D97-AF65-F5344CB8AC3E}">
        <p14:creationId xmlns:p14="http://schemas.microsoft.com/office/powerpoint/2010/main" val="13979454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32EE8-C1CA-4704-A01B-D6ACEB42C009}"/>
              </a:ext>
            </a:extLst>
          </p:cNvPr>
          <p:cNvSpPr>
            <a:spLocks noGrp="1"/>
          </p:cNvSpPr>
          <p:nvPr>
            <p:ph type="title"/>
          </p:nvPr>
        </p:nvSpPr>
        <p:spPr>
          <a:xfrm>
            <a:off x="489531" y="380616"/>
            <a:ext cx="6447501" cy="495300"/>
          </a:xfrm>
        </p:spPr>
        <p:txBody>
          <a:bodyPr>
            <a:normAutofit/>
          </a:bodyPr>
          <a:lstStyle/>
          <a:p>
            <a:r>
              <a:rPr lang="en-US" sz="2100" b="1" dirty="0">
                <a:solidFill>
                  <a:schemeClr val="tx1"/>
                </a:solidFill>
              </a:rPr>
              <a:t>K.	Reaffirmation Agreements</a:t>
            </a:r>
            <a:endParaRPr lang="en-US" sz="2100" dirty="0"/>
          </a:p>
        </p:txBody>
      </p:sp>
      <p:sp>
        <p:nvSpPr>
          <p:cNvPr id="4" name="TextBox 3">
            <a:extLst>
              <a:ext uri="{FF2B5EF4-FFF2-40B4-BE49-F238E27FC236}">
                <a16:creationId xmlns:a16="http://schemas.microsoft.com/office/drawing/2014/main" id="{F96C77C6-A937-4294-A471-FA87EC8E8DF3}"/>
              </a:ext>
            </a:extLst>
          </p:cNvPr>
          <p:cNvSpPr txBox="1"/>
          <p:nvPr/>
        </p:nvSpPr>
        <p:spPr>
          <a:xfrm>
            <a:off x="489530" y="1078924"/>
            <a:ext cx="6705597" cy="5378395"/>
          </a:xfrm>
          <a:prstGeom prst="rect">
            <a:avLst/>
          </a:prstGeom>
          <a:noFill/>
        </p:spPr>
        <p:txBody>
          <a:bodyPr wrap="square" rtlCol="0">
            <a:spAutoFit/>
          </a:bodyPr>
          <a:lstStyle/>
          <a:p>
            <a:pPr marL="214313" indent="-214313" defTabSz="342900">
              <a:spcAft>
                <a:spcPts val="900"/>
              </a:spcAft>
              <a:buFont typeface="Arial" panose="020B0604020202020204" pitchFamily="34" charset="0"/>
              <a:buChar char="•"/>
            </a:pPr>
            <a:r>
              <a:rPr lang="en-US" dirty="0">
                <a:solidFill>
                  <a:prstClr val="black"/>
                </a:solidFill>
                <a:latin typeface="Trebuchet MS" panose="020B0603020202020204"/>
              </a:rPr>
              <a:t>The reaffirmation agreement must be accompanied by Official Form 427 (Cover Sheet).</a:t>
            </a:r>
          </a:p>
          <a:p>
            <a:pPr marL="214313" indent="-214313" defTabSz="342900">
              <a:spcAft>
                <a:spcPts val="900"/>
              </a:spcAft>
              <a:buFont typeface="Arial" panose="020B0604020202020204" pitchFamily="34" charset="0"/>
              <a:buChar char="•"/>
            </a:pPr>
            <a:r>
              <a:rPr lang="en-US" dirty="0">
                <a:solidFill>
                  <a:prstClr val="black"/>
                </a:solidFill>
                <a:latin typeface="Trebuchet MS" panose="020B0603020202020204"/>
              </a:rPr>
              <a:t>Make sure the debtor and the creditor have each signed the reaffirmation agreement before it is filed.</a:t>
            </a:r>
          </a:p>
          <a:p>
            <a:pPr marL="214313" indent="-214313" defTabSz="342900">
              <a:spcAft>
                <a:spcPts val="900"/>
              </a:spcAft>
              <a:buFont typeface="Arial" panose="020B0604020202020204" pitchFamily="34" charset="0"/>
              <a:buChar char="•"/>
            </a:pPr>
            <a:r>
              <a:rPr lang="en-US" dirty="0">
                <a:solidFill>
                  <a:prstClr val="black"/>
                </a:solidFill>
                <a:latin typeface="Trebuchet MS" panose="020B0603020202020204"/>
              </a:rPr>
              <a:t>Make sure one of the boxes on the top of the first page of the reaffirmation checked indicating whether there is or is not an undue hardship is checked.</a:t>
            </a:r>
          </a:p>
          <a:p>
            <a:pPr marL="214313" indent="-214313" defTabSz="342900">
              <a:spcAft>
                <a:spcPts val="900"/>
              </a:spcAft>
              <a:buFont typeface="Arial" panose="020B0604020202020204" pitchFamily="34" charset="0"/>
              <a:buChar char="•"/>
            </a:pPr>
            <a:r>
              <a:rPr lang="en-US" dirty="0">
                <a:solidFill>
                  <a:prstClr val="black"/>
                </a:solidFill>
                <a:latin typeface="Trebuchet MS" panose="020B0603020202020204"/>
              </a:rPr>
              <a:t>If counsel signs the reaffirmation agreement also make sure the box above counsel’s signature is checked indicating that although there is a presumption of undue hardship exists counsel feels the debtor can make the payment.</a:t>
            </a:r>
          </a:p>
          <a:p>
            <a:pPr marL="214313" indent="-214313" defTabSz="342900">
              <a:spcAft>
                <a:spcPts val="900"/>
              </a:spcAft>
              <a:buFont typeface="Arial" panose="020B0604020202020204" pitchFamily="34" charset="0"/>
              <a:buChar char="•"/>
            </a:pPr>
            <a:r>
              <a:rPr lang="en-US" dirty="0">
                <a:solidFill>
                  <a:prstClr val="black"/>
                </a:solidFill>
                <a:latin typeface="Trebuchet MS" panose="020B0603020202020204"/>
              </a:rPr>
              <a:t>If debtor’s budget is running a deficit, explain how the debtor is going to make the payments.</a:t>
            </a:r>
          </a:p>
          <a:p>
            <a:pPr marL="214313" indent="-214313" defTabSz="342900">
              <a:buFont typeface="Arial" panose="020B0604020202020204" pitchFamily="34" charset="0"/>
              <a:buChar char="•"/>
            </a:pPr>
            <a:r>
              <a:rPr lang="en-US" dirty="0">
                <a:solidFill>
                  <a:prstClr val="black"/>
                </a:solidFill>
                <a:latin typeface="Trebuchet MS" panose="020B0603020202020204"/>
              </a:rPr>
              <a:t>The payment for the reaffirmed debt must be included in debtor’s Schedule J.  If the debtor’s income or expenses have changed file amended schedules I or J as appropriate.</a:t>
            </a:r>
            <a:br>
              <a:rPr lang="en-US" dirty="0">
                <a:solidFill>
                  <a:prstClr val="black"/>
                </a:solidFill>
                <a:latin typeface="Trebuchet MS" panose="020B0603020202020204"/>
              </a:rPr>
            </a:br>
            <a:endParaRPr lang="en-US" dirty="0">
              <a:solidFill>
                <a:prstClr val="black"/>
              </a:solidFill>
              <a:latin typeface="Trebuchet MS" panose="020B0603020202020204"/>
            </a:endParaRPr>
          </a:p>
        </p:txBody>
      </p:sp>
      <p:pic>
        <p:nvPicPr>
          <p:cNvPr id="5" name="Picture 4">
            <a:extLst>
              <a:ext uri="{FF2B5EF4-FFF2-40B4-BE49-F238E27FC236}">
                <a16:creationId xmlns:a16="http://schemas.microsoft.com/office/drawing/2014/main" id="{3D523091-28CE-4C78-A5C3-BFBE74A5EE26}"/>
              </a:ext>
            </a:extLst>
          </p:cNvPr>
          <p:cNvPicPr/>
          <p:nvPr/>
        </p:nvPicPr>
        <p:blipFill rotWithShape="1">
          <a:blip r:embed="rId2">
            <a:extLst>
              <a:ext uri="{28A0092B-C50C-407E-A947-70E740481C1C}">
                <a14:useLocalDpi xmlns:a14="http://schemas.microsoft.com/office/drawing/2010/main" val="0"/>
              </a:ext>
            </a:extLst>
          </a:blip>
          <a:srcRect l="6638" t="3691" r="84202" b="78334"/>
          <a:stretch/>
        </p:blipFill>
        <p:spPr bwMode="auto">
          <a:xfrm>
            <a:off x="4567960" y="213515"/>
            <a:ext cx="487680" cy="763905"/>
          </a:xfrm>
          <a:prstGeom prst="rect">
            <a:avLst/>
          </a:prstGeom>
          <a:ln>
            <a:noFill/>
          </a:ln>
          <a:extLst>
            <a:ext uri="{53640926-AAD7-44D8-BBD7-CCE9431645EC}">
              <a14:shadowObscured xmlns:a14="http://schemas.microsoft.com/office/drawing/2010/main"/>
            </a:ext>
          </a:extLst>
        </p:spPr>
      </p:pic>
      <p:pic>
        <p:nvPicPr>
          <p:cNvPr id="7" name="Picture 6" descr="... Flickr - ronsaunders47 - &lt;strong&gt;HARLEY&lt;/strong&gt; &lt;strong&gt;DAVIDSON&lt;/strong&gt;. USA.jpg - Wikimedia Commons">
            <a:extLst>
              <a:ext uri="{FF2B5EF4-FFF2-40B4-BE49-F238E27FC236}">
                <a16:creationId xmlns:a16="http://schemas.microsoft.com/office/drawing/2014/main" id="{9D22C631-45FD-4B59-A0ED-824C566500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830535">
            <a:off x="7057790" y="653342"/>
            <a:ext cx="2156066" cy="155234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6" name="TextBox 5">
            <a:extLst>
              <a:ext uri="{FF2B5EF4-FFF2-40B4-BE49-F238E27FC236}">
                <a16:creationId xmlns:a16="http://schemas.microsoft.com/office/drawing/2014/main" id="{1F732E17-D19E-454D-9E4F-7D33B58811DD}"/>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55</a:t>
            </a:r>
          </a:p>
        </p:txBody>
      </p:sp>
    </p:spTree>
    <p:extLst>
      <p:ext uri="{BB962C8B-B14F-4D97-AF65-F5344CB8AC3E}">
        <p14:creationId xmlns:p14="http://schemas.microsoft.com/office/powerpoint/2010/main" val="3859825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BEEAD0E-A08B-433D-B279-BC7C3F4CDA28}"/>
              </a:ext>
            </a:extLst>
          </p:cNvPr>
          <p:cNvSpPr txBox="1"/>
          <p:nvPr/>
        </p:nvSpPr>
        <p:spPr>
          <a:xfrm>
            <a:off x="302924" y="284791"/>
            <a:ext cx="7464857" cy="6455613"/>
          </a:xfrm>
          <a:prstGeom prst="rect">
            <a:avLst/>
          </a:prstGeom>
          <a:noFill/>
        </p:spPr>
        <p:txBody>
          <a:bodyPr wrap="square" rtlCol="0">
            <a:spAutoFit/>
          </a:bodyPr>
          <a:lstStyle/>
          <a:p>
            <a:pPr defTabSz="342900">
              <a:spcAft>
                <a:spcPts val="900"/>
              </a:spcAft>
            </a:pPr>
            <a:r>
              <a:rPr lang="en-US" sz="2100" b="1" dirty="0">
                <a:solidFill>
                  <a:prstClr val="black"/>
                </a:solidFill>
                <a:latin typeface="Trebuchet MS" panose="020B0603020202020204"/>
              </a:rPr>
              <a:t>L.  Claim Objections and Responses: Rule 3007</a:t>
            </a:r>
            <a:endParaRPr lang="en-US" sz="2100" dirty="0">
              <a:solidFill>
                <a:prstClr val="black"/>
              </a:solidFill>
              <a:latin typeface="Trebuchet MS" panose="020B0603020202020204"/>
            </a:endParaRPr>
          </a:p>
          <a:p>
            <a:pPr defTabSz="342900"/>
            <a:r>
              <a:rPr lang="en-US" sz="1350" b="1" dirty="0">
                <a:solidFill>
                  <a:prstClr val="black"/>
                </a:solidFill>
                <a:latin typeface="Trebuchet MS" panose="020B0603020202020204"/>
              </a:rPr>
              <a:t> </a:t>
            </a:r>
            <a:endParaRPr lang="en-US" sz="1350" dirty="0">
              <a:solidFill>
                <a:prstClr val="black"/>
              </a:solidFill>
              <a:latin typeface="Trebuchet MS" panose="020B0603020202020204"/>
            </a:endParaRPr>
          </a:p>
          <a:p>
            <a:pPr marL="731044" indent="-304800" defTabSz="342900">
              <a:buFont typeface="Arial" panose="020B0604020202020204" pitchFamily="34" charset="0"/>
              <a:buChar char="•"/>
            </a:pPr>
            <a:r>
              <a:rPr lang="en-US" dirty="0">
                <a:solidFill>
                  <a:prstClr val="black"/>
                </a:solidFill>
                <a:latin typeface="Trebuchet MS" panose="020B0603020202020204"/>
              </a:rPr>
              <a:t>30-day notice </a:t>
            </a:r>
          </a:p>
          <a:p>
            <a:pPr marL="731044" indent="-304800" defTabSz="342900">
              <a:buFont typeface="Arial" panose="020B0604020202020204" pitchFamily="34" charset="0"/>
              <a:buChar char="•"/>
            </a:pPr>
            <a:endParaRPr lang="en-US" dirty="0">
              <a:solidFill>
                <a:prstClr val="black"/>
              </a:solidFill>
              <a:latin typeface="Trebuchet MS" panose="020B0603020202020204"/>
            </a:endParaRPr>
          </a:p>
          <a:p>
            <a:pPr marL="731044" indent="-304800" defTabSz="342900">
              <a:buFont typeface="Arial" panose="020B0604020202020204" pitchFamily="34" charset="0"/>
              <a:buChar char="•"/>
            </a:pPr>
            <a:r>
              <a:rPr lang="en-US" dirty="0">
                <a:solidFill>
                  <a:prstClr val="black"/>
                </a:solidFill>
                <a:latin typeface="Trebuchet MS" panose="020B0603020202020204"/>
              </a:rPr>
              <a:t>Serve claim objection on notice address </a:t>
            </a:r>
          </a:p>
          <a:p>
            <a:pPr marL="731044" indent="-304800" defTabSz="342900">
              <a:buFont typeface="Arial" panose="020B0604020202020204" pitchFamily="34" charset="0"/>
              <a:buChar char="•"/>
            </a:pPr>
            <a:endParaRPr lang="en-US" dirty="0">
              <a:solidFill>
                <a:prstClr val="black"/>
              </a:solidFill>
              <a:latin typeface="Trebuchet MS" panose="020B0603020202020204"/>
            </a:endParaRPr>
          </a:p>
          <a:p>
            <a:pPr marL="731044" indent="-304800" defTabSz="342900">
              <a:buFont typeface="Arial" panose="020B0604020202020204" pitchFamily="34" charset="0"/>
              <a:buChar char="•"/>
            </a:pPr>
            <a:r>
              <a:rPr lang="en-US" dirty="0">
                <a:solidFill>
                  <a:prstClr val="black"/>
                </a:solidFill>
                <a:latin typeface="Trebuchet MS" panose="020B0603020202020204"/>
              </a:rPr>
              <a:t>Additional Rule 7004 service required when:</a:t>
            </a:r>
          </a:p>
          <a:p>
            <a:pPr marL="731044" indent="-304800" defTabSz="342900"/>
            <a:r>
              <a:rPr lang="en-US" dirty="0">
                <a:solidFill>
                  <a:prstClr val="black"/>
                </a:solidFill>
                <a:latin typeface="Trebuchet MS" panose="020B0603020202020204"/>
              </a:rPr>
              <a:t> </a:t>
            </a:r>
          </a:p>
          <a:p>
            <a:pPr marL="1073944" lvl="2" indent="-304800" defTabSz="342900">
              <a:buFont typeface="Courier New" panose="02070309020205020404" pitchFamily="49" charset="0"/>
              <a:buChar char="o"/>
            </a:pPr>
            <a:r>
              <a:rPr lang="en-US" dirty="0">
                <a:solidFill>
                  <a:prstClr val="black"/>
                </a:solidFill>
                <a:latin typeface="Trebuchet MS" panose="020B0603020202020204"/>
              </a:rPr>
              <a:t>Claim of United States or its officers / agencies – Rule 3007(a)(2)(A)(i)</a:t>
            </a:r>
          </a:p>
          <a:p>
            <a:pPr marL="731044" indent="-304800" defTabSz="342900">
              <a:buFont typeface="Courier New" panose="02070309020205020404" pitchFamily="49" charset="0"/>
              <a:buChar char="o"/>
            </a:pPr>
            <a:endParaRPr lang="en-US" sz="800" dirty="0">
              <a:solidFill>
                <a:prstClr val="black"/>
              </a:solidFill>
              <a:latin typeface="Trebuchet MS" panose="020B0603020202020204"/>
            </a:endParaRPr>
          </a:p>
          <a:p>
            <a:pPr marL="1073944" lvl="2" indent="-304800" defTabSz="342900">
              <a:buFont typeface="Courier New" panose="02070309020205020404" pitchFamily="49" charset="0"/>
              <a:buChar char="o"/>
            </a:pPr>
            <a:r>
              <a:rPr lang="en-US" dirty="0">
                <a:solidFill>
                  <a:prstClr val="black"/>
                </a:solidFill>
                <a:latin typeface="Trebuchet MS" panose="020B0603020202020204"/>
              </a:rPr>
              <a:t>Claim of an insured depository institution – Rule 3007(a)(2)(A)(ii)</a:t>
            </a:r>
          </a:p>
          <a:p>
            <a:pPr marL="731044" indent="-304800" defTabSz="342900"/>
            <a:r>
              <a:rPr lang="en-US" sz="800" dirty="0">
                <a:solidFill>
                  <a:prstClr val="black"/>
                </a:solidFill>
                <a:latin typeface="Trebuchet MS" panose="020B0603020202020204"/>
              </a:rPr>
              <a:t> </a:t>
            </a:r>
          </a:p>
          <a:p>
            <a:pPr marL="1073944" lvl="2" indent="-304800" defTabSz="342900">
              <a:buFont typeface="Courier New" panose="02070309020205020404" pitchFamily="49" charset="0"/>
              <a:buChar char="o"/>
            </a:pPr>
            <a:r>
              <a:rPr lang="en-US" dirty="0">
                <a:solidFill>
                  <a:prstClr val="black"/>
                </a:solidFill>
                <a:latin typeface="Trebuchet MS" panose="020B0603020202020204"/>
              </a:rPr>
              <a:t>Using claim objection for cramdown - General Order 22-2 and Plan ¶ 4.3</a:t>
            </a:r>
          </a:p>
          <a:p>
            <a:pPr marL="731044" indent="-304800" defTabSz="342900"/>
            <a:r>
              <a:rPr lang="en-US" dirty="0">
                <a:solidFill>
                  <a:prstClr val="black"/>
                </a:solidFill>
                <a:latin typeface="Trebuchet MS" panose="020B0603020202020204"/>
              </a:rPr>
              <a:t> </a:t>
            </a:r>
          </a:p>
          <a:p>
            <a:pPr marL="731044" indent="-304800" defTabSz="342900">
              <a:buFont typeface="Arial" panose="020B0604020202020204" pitchFamily="34" charset="0"/>
              <a:buChar char="•"/>
            </a:pPr>
            <a:r>
              <a:rPr lang="en-US" dirty="0">
                <a:solidFill>
                  <a:prstClr val="black"/>
                </a:solidFill>
                <a:latin typeface="Trebuchet MS" panose="020B0603020202020204"/>
              </a:rPr>
              <a:t>Relief in claim objection and proposed order should match</a:t>
            </a:r>
          </a:p>
          <a:p>
            <a:pPr marL="731044" indent="-304800" defTabSz="342900">
              <a:buFont typeface="Arial" panose="020B0604020202020204" pitchFamily="34" charset="0"/>
              <a:buChar char="•"/>
            </a:pPr>
            <a:endParaRPr lang="en-US" dirty="0">
              <a:solidFill>
                <a:prstClr val="black"/>
              </a:solidFill>
              <a:latin typeface="Trebuchet MS" panose="020B0603020202020204"/>
            </a:endParaRPr>
          </a:p>
          <a:p>
            <a:pPr marL="731044" indent="-304800" defTabSz="342900">
              <a:buFont typeface="Arial" panose="020B0604020202020204" pitchFamily="34" charset="0"/>
              <a:buChar char="•"/>
            </a:pPr>
            <a:r>
              <a:rPr lang="en-US" dirty="0">
                <a:solidFill>
                  <a:prstClr val="black"/>
                </a:solidFill>
                <a:latin typeface="Trebuchet MS" panose="020B0603020202020204"/>
              </a:rPr>
              <a:t>Do not request disallowance in full if not warranted </a:t>
            </a:r>
          </a:p>
          <a:p>
            <a:pPr marL="731044" indent="-304800" defTabSz="342900"/>
            <a:r>
              <a:rPr lang="en-US" dirty="0">
                <a:solidFill>
                  <a:prstClr val="black"/>
                </a:solidFill>
                <a:latin typeface="Trebuchet MS" panose="020B0603020202020204"/>
              </a:rPr>
              <a:t> </a:t>
            </a:r>
          </a:p>
          <a:p>
            <a:pPr marL="731044" indent="-304800" defTabSz="342900">
              <a:buFont typeface="Arial" panose="020B0604020202020204" pitchFamily="34" charset="0"/>
              <a:buChar char="•"/>
            </a:pPr>
            <a:r>
              <a:rPr lang="en-US" dirty="0">
                <a:solidFill>
                  <a:prstClr val="black"/>
                </a:solidFill>
                <a:latin typeface="Trebuchet MS" panose="020B0603020202020204"/>
              </a:rPr>
              <a:t>Difficulties arise when creditor files an amended claim rather than a response</a:t>
            </a:r>
          </a:p>
          <a:p>
            <a:pPr defTabSz="342900"/>
            <a:r>
              <a:rPr lang="en-US" sz="1350" dirty="0">
                <a:solidFill>
                  <a:prstClr val="black"/>
                </a:solidFill>
                <a:latin typeface="Trebuchet MS" panose="020B0603020202020204"/>
              </a:rPr>
              <a:t> </a:t>
            </a:r>
          </a:p>
        </p:txBody>
      </p:sp>
      <p:pic>
        <p:nvPicPr>
          <p:cNvPr id="3" name="Picture 2">
            <a:extLst>
              <a:ext uri="{FF2B5EF4-FFF2-40B4-BE49-F238E27FC236}">
                <a16:creationId xmlns:a16="http://schemas.microsoft.com/office/drawing/2014/main" id="{8EB13965-1F8C-4723-B6CC-D2CBE9524909}"/>
              </a:ext>
            </a:extLst>
          </p:cNvPr>
          <p:cNvPicPr/>
          <p:nvPr/>
        </p:nvPicPr>
        <p:blipFill rotWithShape="1">
          <a:blip r:embed="rId2">
            <a:extLst>
              <a:ext uri="{28A0092B-C50C-407E-A947-70E740481C1C}">
                <a14:useLocalDpi xmlns:a14="http://schemas.microsoft.com/office/drawing/2010/main" val="0"/>
              </a:ext>
            </a:extLst>
          </a:blip>
          <a:srcRect l="6638" t="72500" r="84202" b="9524"/>
          <a:stretch/>
        </p:blipFill>
        <p:spPr bwMode="auto">
          <a:xfrm>
            <a:off x="6406604" y="117596"/>
            <a:ext cx="622935" cy="862965"/>
          </a:xfrm>
          <a:prstGeom prst="rect">
            <a:avLst/>
          </a:prstGeom>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3BC7E0F1-F355-40D4-8D4E-E881115C9906}"/>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56</a:t>
            </a:r>
          </a:p>
        </p:txBody>
      </p:sp>
    </p:spTree>
    <p:extLst>
      <p:ext uri="{BB962C8B-B14F-4D97-AF65-F5344CB8AC3E}">
        <p14:creationId xmlns:p14="http://schemas.microsoft.com/office/powerpoint/2010/main" val="30883678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95371F-6134-4EC9-9A9B-F1D51C9812A1}"/>
              </a:ext>
            </a:extLst>
          </p:cNvPr>
          <p:cNvSpPr txBox="1"/>
          <p:nvPr/>
        </p:nvSpPr>
        <p:spPr>
          <a:xfrm>
            <a:off x="236219" y="423686"/>
            <a:ext cx="6654108" cy="5678478"/>
          </a:xfrm>
          <a:prstGeom prst="rect">
            <a:avLst/>
          </a:prstGeom>
          <a:noFill/>
        </p:spPr>
        <p:txBody>
          <a:bodyPr wrap="square" rtlCol="0">
            <a:spAutoFit/>
          </a:bodyPr>
          <a:lstStyle/>
          <a:p>
            <a:pPr marL="517922" indent="-517922" defTabSz="342900"/>
            <a:r>
              <a:rPr lang="en-US" sz="2400" b="1" dirty="0">
                <a:solidFill>
                  <a:prstClr val="black"/>
                </a:solidFill>
                <a:latin typeface="Trebuchet MS" panose="020B0603020202020204"/>
              </a:rPr>
              <a:t>M.  Adversary Issues: Complaint, Answer and Default Motions</a:t>
            </a:r>
            <a:endParaRPr lang="en-US" sz="2400" dirty="0">
              <a:solidFill>
                <a:prstClr val="black"/>
              </a:solidFill>
              <a:latin typeface="Trebuchet MS" panose="020B0603020202020204"/>
            </a:endParaRPr>
          </a:p>
          <a:p>
            <a:pPr defTabSz="342900"/>
            <a:r>
              <a:rPr lang="en-US" sz="1350" dirty="0">
                <a:solidFill>
                  <a:prstClr val="black"/>
                </a:solidFill>
                <a:latin typeface="Trebuchet MS" panose="020B0603020202020204"/>
              </a:rPr>
              <a:t> </a:t>
            </a:r>
            <a:endParaRPr lang="en-US" sz="1200" dirty="0">
              <a:solidFill>
                <a:prstClr val="black"/>
              </a:solidFill>
              <a:latin typeface="Trebuchet MS" panose="020B0603020202020204"/>
            </a:endParaRPr>
          </a:p>
          <a:p>
            <a:pPr marL="815579" indent="-214313" defTabSz="342900">
              <a:buFont typeface="Arial" panose="020B0604020202020204" pitchFamily="34" charset="0"/>
              <a:buChar char="•"/>
            </a:pPr>
            <a:r>
              <a:rPr lang="en-US" dirty="0">
                <a:solidFill>
                  <a:prstClr val="black"/>
                </a:solidFill>
                <a:latin typeface="Trebuchet MS" panose="020B0603020202020204"/>
              </a:rPr>
              <a:t>Complaint</a:t>
            </a:r>
          </a:p>
          <a:p>
            <a:pPr marL="815579" indent="-214313" defTabSz="342900"/>
            <a:r>
              <a:rPr lang="en-US" dirty="0">
                <a:solidFill>
                  <a:prstClr val="black"/>
                </a:solidFill>
                <a:latin typeface="Trebuchet MS" panose="020B0603020202020204"/>
              </a:rPr>
              <a:t> </a:t>
            </a:r>
          </a:p>
          <a:p>
            <a:pPr marL="1158479" lvl="2" indent="-214313" defTabSz="342900">
              <a:buFont typeface="Courier New" panose="02070309020205020404" pitchFamily="49" charset="0"/>
              <a:buChar char="o"/>
            </a:pPr>
            <a:r>
              <a:rPr lang="en-US" dirty="0">
                <a:solidFill>
                  <a:prstClr val="black"/>
                </a:solidFill>
                <a:latin typeface="Trebuchet MS" panose="020B0603020202020204"/>
              </a:rPr>
              <a:t>Differentiate between §727 and §523(a) </a:t>
            </a:r>
          </a:p>
          <a:p>
            <a:pPr marL="815579" indent="-214313" defTabSz="342900"/>
            <a:r>
              <a:rPr lang="en-US" dirty="0">
                <a:solidFill>
                  <a:prstClr val="black"/>
                </a:solidFill>
                <a:latin typeface="Trebuchet MS" panose="020B0603020202020204"/>
              </a:rPr>
              <a:t> </a:t>
            </a:r>
          </a:p>
          <a:p>
            <a:pPr marL="1158479" lvl="2" indent="-214313" defTabSz="342900">
              <a:buFont typeface="Courier New" panose="02070309020205020404" pitchFamily="49" charset="0"/>
              <a:buChar char="o"/>
            </a:pPr>
            <a:r>
              <a:rPr lang="en-US" dirty="0">
                <a:solidFill>
                  <a:prstClr val="black"/>
                </a:solidFill>
                <a:latin typeface="Trebuchet MS" panose="020B0603020202020204"/>
              </a:rPr>
              <a:t>Separate count for each separate claim for relief</a:t>
            </a:r>
          </a:p>
          <a:p>
            <a:pPr marL="815579" indent="-214313" defTabSz="342900"/>
            <a:r>
              <a:rPr lang="en-US" dirty="0">
                <a:solidFill>
                  <a:prstClr val="black"/>
                </a:solidFill>
                <a:latin typeface="Trebuchet MS" panose="020B0603020202020204"/>
              </a:rPr>
              <a:t> </a:t>
            </a:r>
          </a:p>
          <a:p>
            <a:pPr marL="1501379" lvl="4" indent="-214313" defTabSz="342900">
              <a:buFont typeface="Wingdings" panose="05000000000000000000" pitchFamily="2" charset="2"/>
              <a:buChar char="Ø"/>
            </a:pPr>
            <a:r>
              <a:rPr lang="en-US" dirty="0">
                <a:solidFill>
                  <a:prstClr val="black"/>
                </a:solidFill>
                <a:latin typeface="Trebuchet MS" panose="020B0603020202020204"/>
              </a:rPr>
              <a:t>E.g., separate count for § 523(a)(2)(A) (fraud) and  §523(a)(6) (willful and malicious injury)</a:t>
            </a:r>
          </a:p>
          <a:p>
            <a:pPr marL="815579" indent="-214313" defTabSz="342900"/>
            <a:r>
              <a:rPr lang="en-US" dirty="0">
                <a:solidFill>
                  <a:prstClr val="black"/>
                </a:solidFill>
                <a:latin typeface="Trebuchet MS" panose="020B0603020202020204"/>
              </a:rPr>
              <a:t> </a:t>
            </a:r>
          </a:p>
          <a:p>
            <a:pPr marL="1158479" lvl="2" indent="-214313" defTabSz="342900">
              <a:buFont typeface="Courier New" panose="02070309020205020404" pitchFamily="49" charset="0"/>
              <a:buChar char="o"/>
            </a:pPr>
            <a:r>
              <a:rPr lang="en-US" dirty="0">
                <a:solidFill>
                  <a:prstClr val="black"/>
                </a:solidFill>
                <a:latin typeface="Trebuchet MS" panose="020B0603020202020204"/>
              </a:rPr>
              <a:t>Include sufficient facts </a:t>
            </a:r>
          </a:p>
          <a:p>
            <a:pPr marL="815579" indent="-214313" defTabSz="342900"/>
            <a:r>
              <a:rPr lang="en-US" dirty="0">
                <a:solidFill>
                  <a:prstClr val="black"/>
                </a:solidFill>
                <a:latin typeface="Trebuchet MS" panose="020B0603020202020204"/>
              </a:rPr>
              <a:t> </a:t>
            </a:r>
          </a:p>
          <a:p>
            <a:pPr marL="1501379" lvl="4" indent="-214313" defTabSz="342900">
              <a:buFont typeface="Wingdings" panose="05000000000000000000" pitchFamily="2" charset="2"/>
              <a:buChar char="Ø"/>
            </a:pPr>
            <a:r>
              <a:rPr lang="en-US" dirty="0">
                <a:solidFill>
                  <a:prstClr val="black"/>
                </a:solidFill>
                <a:latin typeface="Trebuchet MS" panose="020B0603020202020204"/>
              </a:rPr>
              <a:t>Necessary to survive motion to dismiss under </a:t>
            </a:r>
            <a:r>
              <a:rPr lang="en-US" i="1" dirty="0">
                <a:solidFill>
                  <a:prstClr val="black"/>
                </a:solidFill>
                <a:latin typeface="Trebuchet MS" panose="020B0603020202020204"/>
              </a:rPr>
              <a:t>Twombly </a:t>
            </a:r>
            <a:r>
              <a:rPr lang="en-US" dirty="0">
                <a:solidFill>
                  <a:prstClr val="black"/>
                </a:solidFill>
                <a:latin typeface="Trebuchet MS" panose="020B0603020202020204"/>
              </a:rPr>
              <a:t>&amp; </a:t>
            </a:r>
            <a:r>
              <a:rPr lang="en-US" i="1" dirty="0">
                <a:solidFill>
                  <a:prstClr val="black"/>
                </a:solidFill>
                <a:latin typeface="Trebuchet MS" panose="020B0603020202020204"/>
              </a:rPr>
              <a:t>Iqbal</a:t>
            </a:r>
            <a:endParaRPr lang="en-US" dirty="0">
              <a:solidFill>
                <a:prstClr val="black"/>
              </a:solidFill>
              <a:latin typeface="Trebuchet MS" panose="020B0603020202020204"/>
            </a:endParaRPr>
          </a:p>
          <a:p>
            <a:pPr marL="815579" indent="-214313" defTabSz="342900"/>
            <a:r>
              <a:rPr lang="en-US" i="1" dirty="0">
                <a:solidFill>
                  <a:prstClr val="black"/>
                </a:solidFill>
                <a:latin typeface="Trebuchet MS" panose="020B0603020202020204"/>
              </a:rPr>
              <a:t> </a:t>
            </a:r>
            <a:endParaRPr lang="en-US" dirty="0">
              <a:solidFill>
                <a:prstClr val="black"/>
              </a:solidFill>
              <a:latin typeface="Trebuchet MS" panose="020B0603020202020204"/>
            </a:endParaRPr>
          </a:p>
          <a:p>
            <a:pPr marL="1158479" lvl="2" indent="-214313" defTabSz="342900">
              <a:buFont typeface="Courier New" panose="02070309020205020404" pitchFamily="49" charset="0"/>
              <a:buChar char="o"/>
            </a:pPr>
            <a:r>
              <a:rPr lang="en-US" dirty="0">
                <a:solidFill>
                  <a:prstClr val="black"/>
                </a:solidFill>
                <a:latin typeface="Trebuchet MS" panose="020B0603020202020204"/>
              </a:rPr>
              <a:t>Ensure that prayer for relief is consistent with claims</a:t>
            </a:r>
          </a:p>
          <a:p>
            <a:pPr defTabSz="342900"/>
            <a:endParaRPr lang="en-US" sz="1350" dirty="0">
              <a:solidFill>
                <a:prstClr val="black"/>
              </a:solidFill>
              <a:latin typeface="Trebuchet MS" panose="020B0603020202020204"/>
            </a:endParaRPr>
          </a:p>
        </p:txBody>
      </p:sp>
      <p:pic>
        <p:nvPicPr>
          <p:cNvPr id="3" name="Picture 2">
            <a:extLst>
              <a:ext uri="{FF2B5EF4-FFF2-40B4-BE49-F238E27FC236}">
                <a16:creationId xmlns:a16="http://schemas.microsoft.com/office/drawing/2014/main" id="{8EB13965-1F8C-4723-B6CC-D2CBE9524909}"/>
              </a:ext>
            </a:extLst>
          </p:cNvPr>
          <p:cNvPicPr/>
          <p:nvPr/>
        </p:nvPicPr>
        <p:blipFill rotWithShape="1">
          <a:blip r:embed="rId2">
            <a:extLst>
              <a:ext uri="{28A0092B-C50C-407E-A947-70E740481C1C}">
                <a14:useLocalDpi xmlns:a14="http://schemas.microsoft.com/office/drawing/2010/main" val="0"/>
              </a:ext>
            </a:extLst>
          </a:blip>
          <a:srcRect l="6638" t="27381" r="84202" b="55238"/>
          <a:stretch/>
        </p:blipFill>
        <p:spPr bwMode="auto">
          <a:xfrm>
            <a:off x="6713021" y="270590"/>
            <a:ext cx="622935" cy="834390"/>
          </a:xfrm>
          <a:prstGeom prst="rect">
            <a:avLst/>
          </a:prstGeom>
          <a:ln>
            <a:noFill/>
          </a:ln>
          <a:extLst>
            <a:ext uri="{53640926-AAD7-44D8-BBD7-CCE9431645EC}">
              <a14:shadowObscured xmlns:a14="http://schemas.microsoft.com/office/drawing/2010/main"/>
            </a:ext>
          </a:extLst>
        </p:spPr>
      </p:pic>
      <p:pic>
        <p:nvPicPr>
          <p:cNvPr id="4" name="Picture 3" descr="&lt;strong&gt;Lawsuit&lt;/strong&gt;">
            <a:extLst>
              <a:ext uri="{FF2B5EF4-FFF2-40B4-BE49-F238E27FC236}">
                <a16:creationId xmlns:a16="http://schemas.microsoft.com/office/drawing/2014/main" id="{F10F04A9-37BE-4A19-82C2-DF470F8DA0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849023">
            <a:off x="6011727" y="4977209"/>
            <a:ext cx="2857500" cy="11131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GLFLeadershipDevelopment - Day 6 - April 3, 2014">
            <a:extLst>
              <a:ext uri="{FF2B5EF4-FFF2-40B4-BE49-F238E27FC236}">
                <a16:creationId xmlns:a16="http://schemas.microsoft.com/office/drawing/2014/main" id="{5C811E82-3CE7-434A-99E6-8B4A255EFA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1693" y="975671"/>
            <a:ext cx="2986088" cy="1657349"/>
          </a:xfrm>
          <a:prstGeom prst="rect">
            <a:avLst/>
          </a:prstGeom>
        </p:spPr>
      </p:pic>
      <p:sp>
        <p:nvSpPr>
          <p:cNvPr id="6" name="TextBox 5">
            <a:extLst>
              <a:ext uri="{FF2B5EF4-FFF2-40B4-BE49-F238E27FC236}">
                <a16:creationId xmlns:a16="http://schemas.microsoft.com/office/drawing/2014/main" id="{CF1B663F-A7FA-486D-AFFD-1799E5FE3650}"/>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57</a:t>
            </a:r>
          </a:p>
        </p:txBody>
      </p:sp>
    </p:spTree>
    <p:extLst>
      <p:ext uri="{BB962C8B-B14F-4D97-AF65-F5344CB8AC3E}">
        <p14:creationId xmlns:p14="http://schemas.microsoft.com/office/powerpoint/2010/main" val="36367184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0119515-CA25-418C-AD53-5CF84BD0256E}"/>
              </a:ext>
            </a:extLst>
          </p:cNvPr>
          <p:cNvSpPr txBox="1"/>
          <p:nvPr/>
        </p:nvSpPr>
        <p:spPr>
          <a:xfrm>
            <a:off x="508071" y="712940"/>
            <a:ext cx="6576220" cy="5293757"/>
          </a:xfrm>
          <a:prstGeom prst="rect">
            <a:avLst/>
          </a:prstGeom>
          <a:noFill/>
        </p:spPr>
        <p:txBody>
          <a:bodyPr wrap="square" rtlCol="0">
            <a:spAutoFit/>
          </a:bodyPr>
          <a:lstStyle/>
          <a:p>
            <a:pPr marL="214313" indent="-214313" defTabSz="342900">
              <a:buFont typeface="Arial" panose="020B0604020202020204" pitchFamily="34" charset="0"/>
              <a:buChar char="•"/>
            </a:pPr>
            <a:r>
              <a:rPr lang="en-US" sz="2000" dirty="0">
                <a:solidFill>
                  <a:prstClr val="black"/>
                </a:solidFill>
                <a:latin typeface="Trebuchet MS" panose="020B0603020202020204"/>
              </a:rPr>
              <a:t>Answer  (Rule 7008 / FRCP 8)</a:t>
            </a:r>
          </a:p>
          <a:p>
            <a:pPr defTabSz="342900"/>
            <a:r>
              <a:rPr lang="en-US" dirty="0">
                <a:solidFill>
                  <a:prstClr val="black"/>
                </a:solidFill>
                <a:latin typeface="Trebuchet MS" panose="020B0603020202020204"/>
              </a:rPr>
              <a:t> </a:t>
            </a:r>
          </a:p>
          <a:p>
            <a:pPr marL="557213" lvl="1" indent="-214313" defTabSz="342900">
              <a:buFont typeface="Courier New" panose="02070309020205020404" pitchFamily="49" charset="0"/>
              <a:buChar char="o"/>
            </a:pPr>
            <a:r>
              <a:rPr lang="en-US" sz="2000" dirty="0">
                <a:solidFill>
                  <a:prstClr val="black"/>
                </a:solidFill>
                <a:latin typeface="Trebuchet MS" panose="020B0603020202020204"/>
              </a:rPr>
              <a:t>Cannot state general denial of all allegations unless in “good faith”</a:t>
            </a:r>
          </a:p>
          <a:p>
            <a:pPr marL="214313" indent="-214313" defTabSz="342900">
              <a:buFont typeface="Courier New" panose="02070309020205020404" pitchFamily="49" charset="0"/>
              <a:buChar char="o"/>
            </a:pPr>
            <a:endParaRPr lang="en-US" sz="2000" dirty="0">
              <a:solidFill>
                <a:prstClr val="black"/>
              </a:solidFill>
              <a:latin typeface="Trebuchet MS" panose="020B0603020202020204"/>
            </a:endParaRPr>
          </a:p>
          <a:p>
            <a:pPr marL="557213" lvl="1" indent="-214313" defTabSz="342900">
              <a:buFont typeface="Courier New" panose="02070309020205020404" pitchFamily="49" charset="0"/>
              <a:buChar char="o"/>
            </a:pPr>
            <a:r>
              <a:rPr lang="en-US" sz="2000" dirty="0">
                <a:solidFill>
                  <a:prstClr val="black"/>
                </a:solidFill>
                <a:latin typeface="Trebuchet MS" panose="020B0603020202020204"/>
              </a:rPr>
              <a:t>Otherwise should separately address each paragraph of the complaint.</a:t>
            </a:r>
          </a:p>
          <a:p>
            <a:pPr defTabSz="342900"/>
            <a:r>
              <a:rPr lang="en-US" sz="2000" dirty="0">
                <a:solidFill>
                  <a:prstClr val="black"/>
                </a:solidFill>
                <a:latin typeface="Trebuchet MS" panose="020B0603020202020204"/>
              </a:rPr>
              <a:t> </a:t>
            </a:r>
          </a:p>
          <a:p>
            <a:pPr marL="557213" lvl="1" indent="-214313" defTabSz="342900">
              <a:buFont typeface="Courier New" panose="02070309020205020404" pitchFamily="49" charset="0"/>
              <a:buChar char="o"/>
            </a:pPr>
            <a:r>
              <a:rPr lang="en-US" sz="2000" dirty="0">
                <a:solidFill>
                  <a:prstClr val="black"/>
                </a:solidFill>
                <a:latin typeface="Trebuchet MS" panose="020B0603020202020204"/>
              </a:rPr>
              <a:t>May also indicate denial for “lack of knowledge or information sufficient to form belief about the truth of the matter asserted.</a:t>
            </a:r>
          </a:p>
          <a:p>
            <a:pPr marL="342900" lvl="1" defTabSz="342900"/>
            <a:endParaRPr lang="en-US" sz="2000" dirty="0">
              <a:solidFill>
                <a:prstClr val="black"/>
              </a:solidFill>
              <a:latin typeface="Trebuchet MS" panose="020B0603020202020204"/>
            </a:endParaRPr>
          </a:p>
          <a:p>
            <a:pPr marL="557213" lvl="1" indent="-214313" defTabSz="342900">
              <a:buFont typeface="Courier New" panose="02070309020205020404" pitchFamily="49" charset="0"/>
              <a:buChar char="o"/>
            </a:pPr>
            <a:r>
              <a:rPr lang="en-US" sz="2000" dirty="0">
                <a:solidFill>
                  <a:prstClr val="black"/>
                </a:solidFill>
                <a:latin typeface="Trebuchet MS" panose="020B0603020202020204"/>
              </a:rPr>
              <a:t>Include all affirmative defenses (fraud, res judicata, statute of limitations, etc.) FRCP 8(c)</a:t>
            </a:r>
          </a:p>
          <a:p>
            <a:pPr defTabSz="342900"/>
            <a:r>
              <a:rPr lang="en-US" sz="2000" dirty="0">
                <a:solidFill>
                  <a:prstClr val="black"/>
                </a:solidFill>
                <a:latin typeface="Trebuchet MS" panose="020B0603020202020204"/>
              </a:rPr>
              <a:t> </a:t>
            </a:r>
          </a:p>
          <a:p>
            <a:pPr marL="557213" lvl="1" indent="-214313" defTabSz="342900">
              <a:buFont typeface="Courier New" panose="02070309020205020404" pitchFamily="49" charset="0"/>
              <a:buChar char="o"/>
            </a:pPr>
            <a:r>
              <a:rPr lang="en-US" sz="2000" dirty="0">
                <a:solidFill>
                  <a:prstClr val="black"/>
                </a:solidFill>
                <a:latin typeface="Trebuchet MS" panose="020B0603020202020204"/>
              </a:rPr>
              <a:t>Include Rule 12 defenses</a:t>
            </a:r>
            <a:br>
              <a:rPr lang="en-US" sz="2000" dirty="0">
                <a:solidFill>
                  <a:prstClr val="black"/>
                </a:solidFill>
                <a:latin typeface="Trebuchet MS" panose="020B0603020202020204"/>
              </a:rPr>
            </a:br>
            <a:r>
              <a:rPr lang="en-US" sz="2000" dirty="0">
                <a:solidFill>
                  <a:prstClr val="black"/>
                </a:solidFill>
                <a:latin typeface="Trebuchet MS" panose="020B0603020202020204"/>
              </a:rPr>
              <a:t> </a:t>
            </a:r>
          </a:p>
        </p:txBody>
      </p:sp>
      <p:sp>
        <p:nvSpPr>
          <p:cNvPr id="4" name="TextBox 3">
            <a:extLst>
              <a:ext uri="{FF2B5EF4-FFF2-40B4-BE49-F238E27FC236}">
                <a16:creationId xmlns:a16="http://schemas.microsoft.com/office/drawing/2014/main" id="{32C22FF3-470C-49B3-BBDB-ABEDF71C9EC3}"/>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58</a:t>
            </a:r>
          </a:p>
        </p:txBody>
      </p:sp>
    </p:spTree>
    <p:extLst>
      <p:ext uri="{BB962C8B-B14F-4D97-AF65-F5344CB8AC3E}">
        <p14:creationId xmlns:p14="http://schemas.microsoft.com/office/powerpoint/2010/main" val="42265478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21B41D-F00B-4D1C-80DA-92813A7808CB}"/>
              </a:ext>
            </a:extLst>
          </p:cNvPr>
          <p:cNvSpPr txBox="1"/>
          <p:nvPr/>
        </p:nvSpPr>
        <p:spPr>
          <a:xfrm>
            <a:off x="364651" y="501857"/>
            <a:ext cx="6876658" cy="5193729"/>
          </a:xfrm>
          <a:prstGeom prst="rect">
            <a:avLst/>
          </a:prstGeom>
          <a:noFill/>
        </p:spPr>
        <p:txBody>
          <a:bodyPr wrap="square" rtlCol="0">
            <a:spAutoFit/>
          </a:bodyPr>
          <a:lstStyle/>
          <a:p>
            <a:pPr defTabSz="342900"/>
            <a:r>
              <a:rPr lang="en-US" sz="1350" dirty="0">
                <a:solidFill>
                  <a:prstClr val="black"/>
                </a:solidFill>
                <a:latin typeface="Trebuchet MS" panose="020B0603020202020204"/>
              </a:rPr>
              <a:t> </a:t>
            </a:r>
          </a:p>
          <a:p>
            <a:pPr marL="214313" indent="-214313" defTabSz="342900">
              <a:buFont typeface="Arial" panose="020B0604020202020204" pitchFamily="34" charset="0"/>
              <a:buChar char="•"/>
            </a:pPr>
            <a:r>
              <a:rPr lang="en-US" sz="2000" dirty="0">
                <a:solidFill>
                  <a:prstClr val="black"/>
                </a:solidFill>
                <a:latin typeface="Trebuchet MS" panose="020B0603020202020204"/>
              </a:rPr>
              <a:t>Motion for Default Judgment </a:t>
            </a:r>
          </a:p>
          <a:p>
            <a:pPr defTabSz="342900"/>
            <a:r>
              <a:rPr lang="en-US" sz="2000" dirty="0">
                <a:solidFill>
                  <a:prstClr val="black"/>
                </a:solidFill>
                <a:latin typeface="Trebuchet MS" panose="020B0603020202020204"/>
              </a:rPr>
              <a:t> </a:t>
            </a:r>
          </a:p>
          <a:p>
            <a:pPr defTabSz="342900"/>
            <a:r>
              <a:rPr lang="en-US" sz="2000" dirty="0">
                <a:solidFill>
                  <a:prstClr val="black"/>
                </a:solidFill>
                <a:latin typeface="Trebuchet MS" panose="020B0603020202020204"/>
              </a:rPr>
              <a:t>    Requires:</a:t>
            </a:r>
          </a:p>
          <a:p>
            <a:pPr defTabSz="342900"/>
            <a:r>
              <a:rPr lang="en-US" sz="2000" dirty="0">
                <a:solidFill>
                  <a:prstClr val="black"/>
                </a:solidFill>
                <a:latin typeface="Trebuchet MS" panose="020B0603020202020204"/>
              </a:rPr>
              <a:t> </a:t>
            </a:r>
          </a:p>
          <a:p>
            <a:pPr marL="898922" lvl="1" indent="-214313" defTabSz="342900">
              <a:buFont typeface="Courier New" panose="02070309020205020404" pitchFamily="49" charset="0"/>
              <a:buChar char="o"/>
            </a:pPr>
            <a:r>
              <a:rPr lang="en-US" sz="2000" dirty="0">
                <a:solidFill>
                  <a:prstClr val="black"/>
                </a:solidFill>
                <a:latin typeface="Trebuchet MS" panose="020B0603020202020204"/>
              </a:rPr>
              <a:t>If defendant is an individual, an affidavit stating: </a:t>
            </a:r>
          </a:p>
          <a:p>
            <a:pPr defTabSz="342900"/>
            <a:r>
              <a:rPr lang="en-US" sz="2000" dirty="0">
                <a:solidFill>
                  <a:prstClr val="black"/>
                </a:solidFill>
                <a:latin typeface="Trebuchet MS" panose="020B0603020202020204"/>
              </a:rPr>
              <a:t> </a:t>
            </a:r>
          </a:p>
          <a:p>
            <a:pPr marL="900113" lvl="2" indent="-214313" defTabSz="342900">
              <a:buFont typeface="Courier New" panose="02070309020205020404" pitchFamily="49" charset="0"/>
              <a:buChar char="o"/>
            </a:pPr>
            <a:r>
              <a:rPr lang="en-US" sz="2000" dirty="0">
                <a:solidFill>
                  <a:prstClr val="black"/>
                </a:solidFill>
                <a:latin typeface="Trebuchet MS" panose="020B0603020202020204"/>
              </a:rPr>
              <a:t>Whether defendant is in the military. (Servicemembers Civil Relief Act).  </a:t>
            </a:r>
          </a:p>
          <a:p>
            <a:pPr defTabSz="342900"/>
            <a:r>
              <a:rPr lang="en-US" sz="2000" dirty="0">
                <a:solidFill>
                  <a:prstClr val="black"/>
                </a:solidFill>
                <a:latin typeface="Trebuchet MS" panose="020B0603020202020204"/>
              </a:rPr>
              <a:t> </a:t>
            </a:r>
          </a:p>
          <a:p>
            <a:pPr marL="1285875" lvl="3" indent="-257175" defTabSz="342900">
              <a:buFont typeface="Wingdings" panose="05000000000000000000" pitchFamily="2" charset="2"/>
              <a:buChar char="Ø"/>
            </a:pPr>
            <a:r>
              <a:rPr lang="en-US" sz="2000" dirty="0">
                <a:solidFill>
                  <a:prstClr val="black"/>
                </a:solidFill>
                <a:latin typeface="Trebuchet MS" panose="020B0603020202020204"/>
              </a:rPr>
              <a:t>May search records at the Servicemembers Civil Relief Act Website:  </a:t>
            </a:r>
            <a:r>
              <a:rPr lang="en-US" sz="2000" u="sng" dirty="0">
                <a:solidFill>
                  <a:prstClr val="black"/>
                </a:solidFill>
                <a:latin typeface="Trebuchet MS" panose="020B0603020202020204"/>
                <a:hlinkClick r:id="rId2"/>
              </a:rPr>
              <a:t>https://scra.dmdc.osd.mil/scra/#/login</a:t>
            </a:r>
            <a:endParaRPr lang="en-US" sz="2000" dirty="0">
              <a:solidFill>
                <a:prstClr val="black"/>
              </a:solidFill>
              <a:latin typeface="Trebuchet MS" panose="020B0603020202020204"/>
            </a:endParaRPr>
          </a:p>
          <a:p>
            <a:pPr marL="214313" indent="-214313" defTabSz="342900">
              <a:buFont typeface="Wingdings" panose="05000000000000000000" pitchFamily="2" charset="2"/>
              <a:buChar char="§"/>
            </a:pPr>
            <a:endParaRPr lang="en-US" sz="2000" dirty="0">
              <a:solidFill>
                <a:prstClr val="black"/>
              </a:solidFill>
              <a:latin typeface="Trebuchet MS" panose="020B0603020202020204"/>
            </a:endParaRPr>
          </a:p>
          <a:p>
            <a:pPr marL="900113" lvl="2" indent="-214313" defTabSz="342900">
              <a:buFont typeface="Courier New" panose="02070309020205020404" pitchFamily="49" charset="0"/>
              <a:buChar char="o"/>
            </a:pPr>
            <a:r>
              <a:rPr lang="en-US" sz="2000" dirty="0">
                <a:solidFill>
                  <a:prstClr val="black"/>
                </a:solidFill>
                <a:latin typeface="Trebuchet MS" panose="020B0603020202020204"/>
              </a:rPr>
              <a:t>Whether defendant is a minor or incompetent person.  Rule 7055(b).</a:t>
            </a:r>
          </a:p>
          <a:p>
            <a:pPr defTabSz="342900"/>
            <a:r>
              <a:rPr lang="en-US" dirty="0">
                <a:solidFill>
                  <a:prstClr val="black"/>
                </a:solidFill>
                <a:latin typeface="Trebuchet MS" panose="020B0603020202020204"/>
              </a:rPr>
              <a:t> </a:t>
            </a:r>
          </a:p>
        </p:txBody>
      </p:sp>
      <p:sp>
        <p:nvSpPr>
          <p:cNvPr id="3" name="TextBox 2">
            <a:extLst>
              <a:ext uri="{FF2B5EF4-FFF2-40B4-BE49-F238E27FC236}">
                <a16:creationId xmlns:a16="http://schemas.microsoft.com/office/drawing/2014/main" id="{2CB5A413-5F68-45F4-9361-29FA079D5EDB}"/>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59</a:t>
            </a:r>
          </a:p>
        </p:txBody>
      </p:sp>
    </p:spTree>
    <p:extLst>
      <p:ext uri="{BB962C8B-B14F-4D97-AF65-F5344CB8AC3E}">
        <p14:creationId xmlns:p14="http://schemas.microsoft.com/office/powerpoint/2010/main" val="38895724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78C320F-8166-42C4-9620-82232C9C76E4}"/>
              </a:ext>
            </a:extLst>
          </p:cNvPr>
          <p:cNvSpPr txBox="1"/>
          <p:nvPr/>
        </p:nvSpPr>
        <p:spPr>
          <a:xfrm>
            <a:off x="373153" y="366626"/>
            <a:ext cx="6561741" cy="6624891"/>
          </a:xfrm>
          <a:prstGeom prst="rect">
            <a:avLst/>
          </a:prstGeom>
          <a:noFill/>
        </p:spPr>
        <p:txBody>
          <a:bodyPr wrap="square" rtlCol="0">
            <a:spAutoFit/>
          </a:bodyPr>
          <a:lstStyle/>
          <a:p>
            <a:pPr defTabSz="342900"/>
            <a:r>
              <a:rPr lang="en-US" sz="2400" b="1" dirty="0">
                <a:solidFill>
                  <a:prstClr val="black"/>
                </a:solidFill>
                <a:latin typeface="Trebuchet MS" panose="020B0603020202020204"/>
              </a:rPr>
              <a:t>N.  Summary Judgment Issues</a:t>
            </a:r>
            <a:endParaRPr lang="en-US" sz="2400" dirty="0">
              <a:solidFill>
                <a:prstClr val="black"/>
              </a:solidFill>
              <a:latin typeface="Trebuchet MS" panose="020B0603020202020204"/>
            </a:endParaRPr>
          </a:p>
          <a:p>
            <a:pPr defTabSz="342900"/>
            <a:r>
              <a:rPr lang="en-US" sz="1350" dirty="0">
                <a:solidFill>
                  <a:prstClr val="black"/>
                </a:solidFill>
                <a:latin typeface="Trebuchet MS" panose="020B0603020202020204"/>
              </a:rPr>
              <a:t> </a:t>
            </a:r>
          </a:p>
          <a:p>
            <a:pPr marL="556022" indent="-214313" defTabSz="342900">
              <a:buFont typeface="Arial" panose="020B0604020202020204" pitchFamily="34" charset="0"/>
              <a:buChar char="•"/>
            </a:pPr>
            <a:r>
              <a:rPr lang="en-US" dirty="0">
                <a:solidFill>
                  <a:prstClr val="black"/>
                </a:solidFill>
                <a:latin typeface="Trebuchet MS" panose="020B0603020202020204"/>
              </a:rPr>
              <a:t>Rule 7056 / FRCP 56</a:t>
            </a:r>
          </a:p>
          <a:p>
            <a:pPr marL="556022" indent="-214313" defTabSz="342900">
              <a:buFont typeface="Arial" panose="020B0604020202020204" pitchFamily="34" charset="0"/>
              <a:buChar char="•"/>
            </a:pPr>
            <a:endParaRPr lang="en-US" dirty="0">
              <a:solidFill>
                <a:prstClr val="black"/>
              </a:solidFill>
              <a:latin typeface="Trebuchet MS" panose="020B0603020202020204"/>
            </a:endParaRPr>
          </a:p>
          <a:p>
            <a:pPr marL="556022" indent="-214313" defTabSz="342900">
              <a:buFont typeface="Arial" panose="020B0604020202020204" pitchFamily="34" charset="0"/>
              <a:buChar char="•"/>
            </a:pPr>
            <a:r>
              <a:rPr lang="en-US" dirty="0">
                <a:solidFill>
                  <a:prstClr val="black"/>
                </a:solidFill>
                <a:latin typeface="Trebuchet MS" panose="020B0603020202020204"/>
              </a:rPr>
              <a:t>Standard of review </a:t>
            </a:r>
          </a:p>
          <a:p>
            <a:pPr marL="556022" indent="-214313" defTabSz="342900"/>
            <a:r>
              <a:rPr lang="en-US" dirty="0">
                <a:solidFill>
                  <a:prstClr val="black"/>
                </a:solidFill>
                <a:latin typeface="Trebuchet MS" panose="020B0603020202020204"/>
              </a:rPr>
              <a:t> </a:t>
            </a:r>
          </a:p>
          <a:p>
            <a:pPr marL="898922" lvl="2" indent="-214313" defTabSz="342900">
              <a:buFont typeface="Courier New" panose="02070309020205020404" pitchFamily="49" charset="0"/>
              <a:buChar char="o"/>
            </a:pPr>
            <a:r>
              <a:rPr lang="en-US" dirty="0">
                <a:solidFill>
                  <a:prstClr val="black"/>
                </a:solidFill>
                <a:latin typeface="Trebuchet MS" panose="020B0603020202020204"/>
              </a:rPr>
              <a:t>Granted if “no genuine dispute as to any material fact and the movant is entitled to judgment as a matter of law.”  FRCP 56(a)</a:t>
            </a:r>
          </a:p>
          <a:p>
            <a:pPr marL="556022" indent="-214313" defTabSz="342900"/>
            <a:r>
              <a:rPr lang="en-US" dirty="0">
                <a:solidFill>
                  <a:prstClr val="black"/>
                </a:solidFill>
                <a:latin typeface="Trebuchet MS" panose="020B0603020202020204"/>
              </a:rPr>
              <a:t> </a:t>
            </a:r>
          </a:p>
          <a:p>
            <a:pPr marL="556022" indent="-214313" defTabSz="342900">
              <a:buFont typeface="Arial" panose="020B0604020202020204" pitchFamily="34" charset="0"/>
              <a:buChar char="•"/>
            </a:pPr>
            <a:r>
              <a:rPr lang="en-US" dirty="0">
                <a:solidFill>
                  <a:prstClr val="black"/>
                </a:solidFill>
                <a:latin typeface="Trebuchet MS" panose="020B0603020202020204"/>
              </a:rPr>
              <a:t>All assertions of fact must be supported by citing to particular parts of materials in the record:</a:t>
            </a:r>
          </a:p>
          <a:p>
            <a:pPr marL="556022" indent="-214313" defTabSz="342900"/>
            <a:r>
              <a:rPr lang="en-US" dirty="0">
                <a:solidFill>
                  <a:prstClr val="black"/>
                </a:solidFill>
                <a:latin typeface="Trebuchet MS" panose="020B0603020202020204"/>
              </a:rPr>
              <a:t> </a:t>
            </a:r>
          </a:p>
          <a:p>
            <a:pPr marL="898922" lvl="2" indent="-214313" defTabSz="342900">
              <a:buFont typeface="Courier New" panose="02070309020205020404" pitchFamily="49" charset="0"/>
              <a:buChar char="o"/>
            </a:pPr>
            <a:r>
              <a:rPr lang="en-US" dirty="0">
                <a:solidFill>
                  <a:prstClr val="black"/>
                </a:solidFill>
                <a:latin typeface="Trebuchet MS" panose="020B0603020202020204"/>
              </a:rPr>
              <a:t> Examples: affidavits, documentary evidence, stipulations, admissions, interrogatory answers, depositions or other materials </a:t>
            </a:r>
          </a:p>
          <a:p>
            <a:pPr marL="556022" indent="-214313" defTabSz="342900">
              <a:buFont typeface="Courier New" panose="02070309020205020404" pitchFamily="49" charset="0"/>
              <a:buChar char="o"/>
            </a:pPr>
            <a:endParaRPr lang="en-US" dirty="0">
              <a:solidFill>
                <a:prstClr val="black"/>
              </a:solidFill>
              <a:latin typeface="Trebuchet MS" panose="020B0603020202020204"/>
            </a:endParaRPr>
          </a:p>
          <a:p>
            <a:pPr marL="898922" lvl="2" indent="-214313" defTabSz="342900">
              <a:buFont typeface="Courier New" panose="02070309020205020404" pitchFamily="49" charset="0"/>
              <a:buChar char="o"/>
            </a:pPr>
            <a:r>
              <a:rPr lang="en-US" dirty="0">
                <a:solidFill>
                  <a:prstClr val="black"/>
                </a:solidFill>
                <a:latin typeface="Trebuchet MS" panose="020B0603020202020204"/>
              </a:rPr>
              <a:t>A party opposing summary judgment cannot rest on its answer  </a:t>
            </a:r>
          </a:p>
          <a:p>
            <a:pPr marL="556022" indent="-214313" defTabSz="342900"/>
            <a:r>
              <a:rPr lang="en-US" dirty="0">
                <a:solidFill>
                  <a:prstClr val="black"/>
                </a:solidFill>
                <a:latin typeface="Trebuchet MS" panose="020B0603020202020204"/>
              </a:rPr>
              <a:t> </a:t>
            </a:r>
          </a:p>
          <a:p>
            <a:pPr marL="556022" indent="-214313" defTabSz="342900">
              <a:buFont typeface="Arial" panose="020B0604020202020204" pitchFamily="34" charset="0"/>
              <a:buChar char="•"/>
            </a:pPr>
            <a:r>
              <a:rPr lang="en-US" dirty="0">
                <a:solidFill>
                  <a:prstClr val="black"/>
                </a:solidFill>
                <a:latin typeface="Trebuchet MS" panose="020B0603020202020204"/>
              </a:rPr>
              <a:t>Summary judgment does not embrace default judgment principles</a:t>
            </a:r>
          </a:p>
          <a:p>
            <a:pPr marL="214313" indent="-214313" defTabSz="342900">
              <a:buFont typeface="Arial" panose="020B0604020202020204" pitchFamily="34" charset="0"/>
              <a:buChar char="•"/>
            </a:pPr>
            <a:endParaRPr lang="en-US" sz="1350" dirty="0">
              <a:solidFill>
                <a:prstClr val="black"/>
              </a:solidFill>
              <a:latin typeface="Trebuchet MS" panose="020B0603020202020204"/>
            </a:endParaRPr>
          </a:p>
          <a:p>
            <a:pPr defTabSz="342900"/>
            <a:r>
              <a:rPr lang="en-US" sz="1350" dirty="0">
                <a:solidFill>
                  <a:prstClr val="black"/>
                </a:solidFill>
                <a:latin typeface="Trebuchet MS" panose="020B0603020202020204"/>
              </a:rPr>
              <a:t> </a:t>
            </a:r>
          </a:p>
        </p:txBody>
      </p:sp>
      <p:pic>
        <p:nvPicPr>
          <p:cNvPr id="3" name="Picture 2">
            <a:extLst>
              <a:ext uri="{FF2B5EF4-FFF2-40B4-BE49-F238E27FC236}">
                <a16:creationId xmlns:a16="http://schemas.microsoft.com/office/drawing/2014/main" id="{8EB13965-1F8C-4723-B6CC-D2CBE9524909}"/>
              </a:ext>
            </a:extLst>
          </p:cNvPr>
          <p:cNvPicPr/>
          <p:nvPr/>
        </p:nvPicPr>
        <p:blipFill rotWithShape="1">
          <a:blip r:embed="rId2">
            <a:extLst>
              <a:ext uri="{28A0092B-C50C-407E-A947-70E740481C1C}">
                <a14:useLocalDpi xmlns:a14="http://schemas.microsoft.com/office/drawing/2010/main" val="0"/>
              </a:ext>
            </a:extLst>
          </a:blip>
          <a:srcRect l="6638" t="49762" r="84202" b="32738"/>
          <a:stretch/>
        </p:blipFill>
        <p:spPr bwMode="auto">
          <a:xfrm>
            <a:off x="4952800" y="150757"/>
            <a:ext cx="622935" cy="840105"/>
          </a:xfrm>
          <a:prstGeom prst="rect">
            <a:avLst/>
          </a:prstGeom>
          <a:ln>
            <a:no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EA3A36FC-C0BE-4DAB-9994-F4FC34FB1D14}"/>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60</a:t>
            </a:r>
          </a:p>
        </p:txBody>
      </p:sp>
    </p:spTree>
    <p:extLst>
      <p:ext uri="{BB962C8B-B14F-4D97-AF65-F5344CB8AC3E}">
        <p14:creationId xmlns:p14="http://schemas.microsoft.com/office/powerpoint/2010/main" val="28761575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343474-E892-45B4-A9CB-5EDF8C845D32}"/>
              </a:ext>
            </a:extLst>
          </p:cNvPr>
          <p:cNvSpPr txBox="1"/>
          <p:nvPr/>
        </p:nvSpPr>
        <p:spPr>
          <a:xfrm>
            <a:off x="210146" y="348804"/>
            <a:ext cx="6910169" cy="5655394"/>
          </a:xfrm>
          <a:prstGeom prst="rect">
            <a:avLst/>
          </a:prstGeom>
          <a:noFill/>
        </p:spPr>
        <p:txBody>
          <a:bodyPr wrap="square" rtlCol="0">
            <a:spAutoFit/>
          </a:bodyPr>
          <a:lstStyle/>
          <a:p>
            <a:pPr defTabSz="342900"/>
            <a:r>
              <a:rPr lang="en-US" sz="2400" b="1" dirty="0">
                <a:solidFill>
                  <a:prstClr val="black"/>
                </a:solidFill>
                <a:latin typeface="Trebuchet MS" panose="020B0603020202020204"/>
              </a:rPr>
              <a:t>O.  7004 Service</a:t>
            </a:r>
          </a:p>
          <a:p>
            <a:pPr defTabSz="342900"/>
            <a:r>
              <a:rPr lang="en-US" sz="1350" dirty="0">
                <a:solidFill>
                  <a:prstClr val="black"/>
                </a:solidFill>
                <a:latin typeface="Trebuchet MS" panose="020B0603020202020204"/>
              </a:rPr>
              <a:t> </a:t>
            </a:r>
          </a:p>
          <a:p>
            <a:pPr marL="731044" indent="-213122" defTabSz="342900">
              <a:buFont typeface="Arial" panose="020B0604020202020204" pitchFamily="34" charset="0"/>
              <a:buChar char="•"/>
            </a:pPr>
            <a:r>
              <a:rPr lang="en-US" dirty="0">
                <a:solidFill>
                  <a:prstClr val="black"/>
                </a:solidFill>
                <a:latin typeface="Trebuchet MS" panose="020B0603020202020204"/>
              </a:rPr>
              <a:t>Generally, you need Rule 7004 service when a creditor is being directly affected.</a:t>
            </a:r>
          </a:p>
          <a:p>
            <a:pPr marL="517922" defTabSz="342900">
              <a:buFont typeface="Arial" panose="020B0604020202020204" pitchFamily="34" charset="0"/>
              <a:buChar char="•"/>
            </a:pPr>
            <a:endParaRPr lang="en-US" dirty="0">
              <a:solidFill>
                <a:prstClr val="black"/>
              </a:solidFill>
              <a:latin typeface="Trebuchet MS" panose="020B0603020202020204"/>
            </a:endParaRPr>
          </a:p>
          <a:p>
            <a:pPr marL="731044" indent="-213122" defTabSz="342900">
              <a:buFont typeface="Arial" panose="020B0604020202020204" pitchFamily="34" charset="0"/>
              <a:buChar char="•"/>
            </a:pPr>
            <a:r>
              <a:rPr lang="en-US" dirty="0">
                <a:solidFill>
                  <a:prstClr val="black"/>
                </a:solidFill>
                <a:latin typeface="Trebuchet MS" panose="020B0603020202020204"/>
              </a:rPr>
              <a:t>Specifically, it is always required in these circumstances:</a:t>
            </a:r>
          </a:p>
          <a:p>
            <a:pPr marL="731044" indent="-213122" defTabSz="342900"/>
            <a:r>
              <a:rPr lang="en-US" dirty="0">
                <a:solidFill>
                  <a:prstClr val="black"/>
                </a:solidFill>
                <a:latin typeface="Trebuchet MS" panose="020B0603020202020204"/>
              </a:rPr>
              <a:t> </a:t>
            </a:r>
          </a:p>
          <a:p>
            <a:pPr marL="1073944" lvl="2" indent="-213122" defTabSz="342900">
              <a:buFont typeface="Courier New" panose="02070309020205020404" pitchFamily="49" charset="0"/>
              <a:buChar char="o"/>
            </a:pPr>
            <a:r>
              <a:rPr lang="en-US" dirty="0">
                <a:solidFill>
                  <a:prstClr val="black"/>
                </a:solidFill>
                <a:latin typeface="Trebuchet MS" panose="020B0603020202020204"/>
              </a:rPr>
              <a:t>A claim objection involving the United States or an FDIC Bank.  The notice address of the proof claim AND 7004 service is required to be served. </a:t>
            </a:r>
          </a:p>
          <a:p>
            <a:pPr marL="731044" indent="-213122" defTabSz="342900">
              <a:buFont typeface="Courier New" panose="02070309020205020404" pitchFamily="49" charset="0"/>
              <a:buChar char="o"/>
            </a:pPr>
            <a:endParaRPr lang="en-US" dirty="0">
              <a:solidFill>
                <a:prstClr val="black"/>
              </a:solidFill>
              <a:latin typeface="Trebuchet MS" panose="020B0603020202020204"/>
            </a:endParaRPr>
          </a:p>
          <a:p>
            <a:pPr marL="1073944" lvl="2" indent="-213122" defTabSz="342900">
              <a:buFont typeface="Courier New" panose="02070309020205020404" pitchFamily="49" charset="0"/>
              <a:buChar char="o"/>
            </a:pPr>
            <a:r>
              <a:rPr lang="en-US" dirty="0">
                <a:solidFill>
                  <a:prstClr val="black"/>
                </a:solidFill>
                <a:latin typeface="Trebuchet MS" panose="020B0603020202020204"/>
              </a:rPr>
              <a:t>Avoiding a lien or a cramdown of a secured claim in a Chapter 13 Plan.   </a:t>
            </a:r>
          </a:p>
          <a:p>
            <a:pPr marL="731044" indent="-213122" defTabSz="342900"/>
            <a:r>
              <a:rPr lang="en-US" dirty="0">
                <a:solidFill>
                  <a:prstClr val="black"/>
                </a:solidFill>
                <a:latin typeface="Trebuchet MS" panose="020B0603020202020204"/>
              </a:rPr>
              <a:t> </a:t>
            </a:r>
          </a:p>
          <a:p>
            <a:pPr marL="1073944" lvl="2" indent="-213122" defTabSz="342900">
              <a:buFont typeface="Courier New" panose="02070309020205020404" pitchFamily="49" charset="0"/>
              <a:buChar char="o"/>
            </a:pPr>
            <a:r>
              <a:rPr lang="en-US" dirty="0">
                <a:solidFill>
                  <a:prstClr val="black"/>
                </a:solidFill>
                <a:latin typeface="Trebuchet MS" panose="020B0603020202020204"/>
              </a:rPr>
              <a:t>Motions to Avoid a Lien</a:t>
            </a:r>
          </a:p>
          <a:p>
            <a:pPr marL="731044" indent="-213122" defTabSz="342900"/>
            <a:r>
              <a:rPr lang="en-US" dirty="0">
                <a:solidFill>
                  <a:prstClr val="black"/>
                </a:solidFill>
                <a:latin typeface="Trebuchet MS" panose="020B0603020202020204"/>
              </a:rPr>
              <a:t> </a:t>
            </a:r>
          </a:p>
          <a:p>
            <a:pPr marL="1073944" lvl="2" indent="-213122" defTabSz="342900">
              <a:buFont typeface="Courier New" panose="02070309020205020404" pitchFamily="49" charset="0"/>
              <a:buChar char="o"/>
            </a:pPr>
            <a:r>
              <a:rPr lang="en-US" dirty="0">
                <a:solidFill>
                  <a:prstClr val="black"/>
                </a:solidFill>
                <a:latin typeface="Trebuchet MS" panose="020B0603020202020204"/>
              </a:rPr>
              <a:t>Motions to Redeem</a:t>
            </a:r>
          </a:p>
          <a:p>
            <a:pPr marL="731044" indent="-213122" defTabSz="342900"/>
            <a:r>
              <a:rPr lang="en-US" dirty="0">
                <a:solidFill>
                  <a:prstClr val="black"/>
                </a:solidFill>
                <a:latin typeface="Trebuchet MS" panose="020B0603020202020204"/>
              </a:rPr>
              <a:t> </a:t>
            </a:r>
          </a:p>
          <a:p>
            <a:pPr marL="1073944" lvl="2" indent="-213122" defTabSz="342900">
              <a:buFont typeface="Courier New" panose="02070309020205020404" pitchFamily="49" charset="0"/>
              <a:buChar char="o"/>
            </a:pPr>
            <a:r>
              <a:rPr lang="en-US" dirty="0">
                <a:solidFill>
                  <a:prstClr val="black"/>
                </a:solidFill>
                <a:latin typeface="Trebuchet MS" panose="020B0603020202020204"/>
              </a:rPr>
              <a:t>Motions seeking extraordinary relief, such as damages for contempt or a stay violation </a:t>
            </a:r>
          </a:p>
        </p:txBody>
      </p:sp>
      <p:pic>
        <p:nvPicPr>
          <p:cNvPr id="3" name="Picture 2">
            <a:extLst>
              <a:ext uri="{FF2B5EF4-FFF2-40B4-BE49-F238E27FC236}">
                <a16:creationId xmlns:a16="http://schemas.microsoft.com/office/drawing/2014/main" id="{8EB13965-1F8C-4723-B6CC-D2CBE9524909}"/>
              </a:ext>
            </a:extLst>
          </p:cNvPr>
          <p:cNvPicPr/>
          <p:nvPr/>
        </p:nvPicPr>
        <p:blipFill rotWithShape="1">
          <a:blip r:embed="rId2">
            <a:extLst>
              <a:ext uri="{28A0092B-C50C-407E-A947-70E740481C1C}">
                <a14:useLocalDpi xmlns:a14="http://schemas.microsoft.com/office/drawing/2010/main" val="0"/>
              </a:ext>
            </a:extLst>
          </a:blip>
          <a:srcRect l="6638" t="3691" r="84202" b="78334"/>
          <a:stretch/>
        </p:blipFill>
        <p:spPr bwMode="auto">
          <a:xfrm>
            <a:off x="2863763" y="188784"/>
            <a:ext cx="570548" cy="762000"/>
          </a:xfrm>
          <a:prstGeom prst="rect">
            <a:avLst/>
          </a:prstGeom>
          <a:ln>
            <a:no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6C32C891-DF92-44E1-B65E-902157AF58EB}"/>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61</a:t>
            </a:r>
          </a:p>
        </p:txBody>
      </p:sp>
    </p:spTree>
    <p:extLst>
      <p:ext uri="{BB962C8B-B14F-4D97-AF65-F5344CB8AC3E}">
        <p14:creationId xmlns:p14="http://schemas.microsoft.com/office/powerpoint/2010/main" val="261712259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9145FD6-1077-4472-B349-B050D29D32EC}"/>
              </a:ext>
            </a:extLst>
          </p:cNvPr>
          <p:cNvSpPr txBox="1"/>
          <p:nvPr/>
        </p:nvSpPr>
        <p:spPr>
          <a:xfrm>
            <a:off x="190500" y="603608"/>
            <a:ext cx="7355609" cy="5355312"/>
          </a:xfrm>
          <a:prstGeom prst="rect">
            <a:avLst/>
          </a:prstGeom>
          <a:noFill/>
        </p:spPr>
        <p:txBody>
          <a:bodyPr wrap="square" rtlCol="0">
            <a:spAutoFit/>
          </a:bodyPr>
          <a:lstStyle/>
          <a:p>
            <a:pPr marL="214313" indent="-214313" defTabSz="342900">
              <a:buFont typeface="Arial" panose="020B0604020202020204" pitchFamily="34" charset="0"/>
              <a:buChar char="•"/>
            </a:pPr>
            <a:r>
              <a:rPr lang="en-US" i="1" dirty="0">
                <a:solidFill>
                  <a:prstClr val="black"/>
                </a:solidFill>
                <a:latin typeface="Trebuchet MS" panose="020B0603020202020204"/>
              </a:rPr>
              <a:t>How do I serve certain parties?</a:t>
            </a:r>
          </a:p>
          <a:p>
            <a:pPr defTabSz="342900"/>
            <a:r>
              <a:rPr lang="en-US" dirty="0">
                <a:solidFill>
                  <a:prstClr val="black"/>
                </a:solidFill>
                <a:latin typeface="Trebuchet MS" panose="020B0603020202020204"/>
              </a:rPr>
              <a:t> </a:t>
            </a:r>
          </a:p>
          <a:p>
            <a:pPr marL="557213" lvl="1" indent="-214313" defTabSz="342900">
              <a:buFont typeface="Courier New" panose="02070309020205020404" pitchFamily="49" charset="0"/>
              <a:buChar char="o"/>
            </a:pPr>
            <a:r>
              <a:rPr lang="en-US" dirty="0">
                <a:solidFill>
                  <a:prstClr val="black"/>
                </a:solidFill>
                <a:latin typeface="Trebuchet MS" panose="020B0603020202020204"/>
              </a:rPr>
              <a:t>United States:  Serve by either first class, certified or registered mail addressed to: </a:t>
            </a:r>
          </a:p>
          <a:p>
            <a:pPr defTabSz="342900"/>
            <a:endParaRPr lang="en-US" dirty="0">
              <a:solidFill>
                <a:prstClr val="black"/>
              </a:solidFill>
              <a:latin typeface="Trebuchet MS" panose="020B0603020202020204"/>
            </a:endParaRPr>
          </a:p>
          <a:p>
            <a:pPr marL="900113" lvl="2" indent="-214313" defTabSz="342900">
              <a:buFont typeface="Wingdings" panose="05000000000000000000" pitchFamily="2" charset="2"/>
              <a:buChar char="§"/>
            </a:pPr>
            <a:r>
              <a:rPr lang="en-US" dirty="0">
                <a:solidFill>
                  <a:prstClr val="black"/>
                </a:solidFill>
                <a:latin typeface="Trebuchet MS" panose="020B0603020202020204"/>
              </a:rPr>
              <a:t>the civil-process clerk at the United States attorney’s office; </a:t>
            </a:r>
          </a:p>
          <a:p>
            <a:pPr marL="900113" lvl="2" indent="-214313" defTabSz="342900">
              <a:buFont typeface="Wingdings" panose="05000000000000000000" pitchFamily="2" charset="2"/>
              <a:buChar char="§"/>
            </a:pPr>
            <a:r>
              <a:rPr lang="en-US" dirty="0">
                <a:solidFill>
                  <a:prstClr val="black"/>
                </a:solidFill>
                <a:latin typeface="Trebuchet MS" panose="020B0603020202020204"/>
              </a:rPr>
              <a:t>Attorney General of the United States at Washington, D.C.; </a:t>
            </a:r>
            <a:r>
              <a:rPr lang="en-US" b="1" dirty="0">
                <a:solidFill>
                  <a:prstClr val="black"/>
                </a:solidFill>
                <a:latin typeface="Trebuchet MS" panose="020B0603020202020204"/>
              </a:rPr>
              <a:t>and</a:t>
            </a:r>
            <a:r>
              <a:rPr lang="en-US" dirty="0">
                <a:solidFill>
                  <a:prstClr val="black"/>
                </a:solidFill>
                <a:latin typeface="Trebuchet MS" panose="020B0603020202020204"/>
              </a:rPr>
              <a:t> </a:t>
            </a:r>
          </a:p>
          <a:p>
            <a:pPr marL="900113" lvl="2" indent="-214313" defTabSz="342900">
              <a:buFont typeface="Wingdings" panose="05000000000000000000" pitchFamily="2" charset="2"/>
              <a:buChar char="§"/>
            </a:pPr>
            <a:r>
              <a:rPr lang="en-US" dirty="0">
                <a:solidFill>
                  <a:prstClr val="black"/>
                </a:solidFill>
                <a:latin typeface="Trebuchet MS" panose="020B0603020202020204"/>
              </a:rPr>
              <a:t>the agency. </a:t>
            </a:r>
          </a:p>
          <a:p>
            <a:pPr defTabSz="342900"/>
            <a:r>
              <a:rPr lang="en-US" dirty="0">
                <a:solidFill>
                  <a:prstClr val="black"/>
                </a:solidFill>
                <a:latin typeface="Trebuchet MS" panose="020B0603020202020204"/>
              </a:rPr>
              <a:t> </a:t>
            </a:r>
          </a:p>
          <a:p>
            <a:pPr marL="557213" lvl="1" indent="-214313" defTabSz="342900">
              <a:buFont typeface="Courier New" panose="02070309020205020404" pitchFamily="49" charset="0"/>
              <a:buChar char="o"/>
            </a:pPr>
            <a:r>
              <a:rPr lang="en-US" dirty="0">
                <a:solidFill>
                  <a:prstClr val="black"/>
                </a:solidFill>
                <a:latin typeface="Trebuchet MS" panose="020B0603020202020204"/>
              </a:rPr>
              <a:t>Corporate Entity:  Serve either:</a:t>
            </a:r>
          </a:p>
          <a:p>
            <a:pPr marL="557213" lvl="1" indent="-214313" defTabSz="342900">
              <a:buFont typeface="Courier New" panose="02070309020205020404" pitchFamily="49" charset="0"/>
              <a:buChar char="o"/>
            </a:pPr>
            <a:endParaRPr lang="en-US" dirty="0">
              <a:solidFill>
                <a:prstClr val="black"/>
              </a:solidFill>
              <a:latin typeface="Trebuchet MS" panose="020B0603020202020204"/>
            </a:endParaRPr>
          </a:p>
          <a:p>
            <a:pPr marL="900113" lvl="2" indent="-214313" defTabSz="342900">
              <a:buFont typeface="Wingdings" panose="05000000000000000000" pitchFamily="2" charset="2"/>
              <a:buChar char="§"/>
            </a:pPr>
            <a:r>
              <a:rPr lang="en-US" dirty="0">
                <a:solidFill>
                  <a:prstClr val="black"/>
                </a:solidFill>
                <a:latin typeface="Trebuchet MS" panose="020B0603020202020204"/>
              </a:rPr>
              <a:t>to the attention of an officer or agent of the corporation by first class mail </a:t>
            </a:r>
          </a:p>
          <a:p>
            <a:pPr marL="685800" lvl="2" defTabSz="342900"/>
            <a:r>
              <a:rPr lang="en-US" b="1" dirty="0">
                <a:solidFill>
                  <a:prstClr val="black"/>
                </a:solidFill>
                <a:latin typeface="Trebuchet MS" panose="020B0603020202020204"/>
              </a:rPr>
              <a:t>    or</a:t>
            </a:r>
            <a:r>
              <a:rPr lang="en-US" dirty="0">
                <a:solidFill>
                  <a:prstClr val="black"/>
                </a:solidFill>
                <a:latin typeface="Trebuchet MS" panose="020B0603020202020204"/>
              </a:rPr>
              <a:t> </a:t>
            </a:r>
          </a:p>
          <a:p>
            <a:pPr marL="900113" lvl="2" indent="-214313" defTabSz="342900">
              <a:buFont typeface="Wingdings" panose="05000000000000000000" pitchFamily="2" charset="2"/>
              <a:buChar char="§"/>
            </a:pPr>
            <a:r>
              <a:rPr lang="en-US" dirty="0">
                <a:solidFill>
                  <a:prstClr val="black"/>
                </a:solidFill>
                <a:latin typeface="Trebuchet MS" panose="020B0603020202020204"/>
              </a:rPr>
              <a:t>by certified or express mail to any of a corporation’s usual places of business. </a:t>
            </a:r>
          </a:p>
          <a:p>
            <a:pPr defTabSz="342900"/>
            <a:r>
              <a:rPr lang="en-US" dirty="0">
                <a:solidFill>
                  <a:prstClr val="black"/>
                </a:solidFill>
                <a:latin typeface="Trebuchet MS" panose="020B0603020202020204"/>
              </a:rPr>
              <a:t> </a:t>
            </a:r>
          </a:p>
          <a:p>
            <a:pPr defTabSz="342900"/>
            <a:r>
              <a:rPr lang="en-US" dirty="0">
                <a:solidFill>
                  <a:prstClr val="black"/>
                </a:solidFill>
                <a:latin typeface="Trebuchet MS" panose="020B0603020202020204"/>
              </a:rPr>
              <a:t> </a:t>
            </a:r>
          </a:p>
        </p:txBody>
      </p:sp>
      <p:sp>
        <p:nvSpPr>
          <p:cNvPr id="3" name="TextBox 2">
            <a:extLst>
              <a:ext uri="{FF2B5EF4-FFF2-40B4-BE49-F238E27FC236}">
                <a16:creationId xmlns:a16="http://schemas.microsoft.com/office/drawing/2014/main" id="{FF9B8208-076E-4BF0-9030-9CC37C766080}"/>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62</a:t>
            </a:r>
          </a:p>
        </p:txBody>
      </p:sp>
    </p:spTree>
    <p:extLst>
      <p:ext uri="{BB962C8B-B14F-4D97-AF65-F5344CB8AC3E}">
        <p14:creationId xmlns:p14="http://schemas.microsoft.com/office/powerpoint/2010/main" val="30943085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C7AAF71-75BA-4ACF-BDB7-27AED859461D}"/>
              </a:ext>
            </a:extLst>
          </p:cNvPr>
          <p:cNvSpPr txBox="1"/>
          <p:nvPr/>
        </p:nvSpPr>
        <p:spPr>
          <a:xfrm>
            <a:off x="760469" y="1160475"/>
            <a:ext cx="5982076" cy="4093428"/>
          </a:xfrm>
          <a:prstGeom prst="rect">
            <a:avLst/>
          </a:prstGeom>
          <a:noFill/>
        </p:spPr>
        <p:txBody>
          <a:bodyPr wrap="square" rtlCol="0">
            <a:spAutoFit/>
          </a:bodyPr>
          <a:lstStyle/>
          <a:p>
            <a:pPr defTabSz="342900"/>
            <a:r>
              <a:rPr lang="en-US" sz="2000" dirty="0">
                <a:solidFill>
                  <a:prstClr val="black"/>
                </a:solidFill>
                <a:latin typeface="Trebuchet MS" panose="020B0603020202020204"/>
              </a:rPr>
              <a:t>FDIC Bank: </a:t>
            </a:r>
          </a:p>
          <a:p>
            <a:pPr defTabSz="342900"/>
            <a:endParaRPr lang="en-US" sz="2000" dirty="0">
              <a:solidFill>
                <a:prstClr val="black"/>
              </a:solidFill>
              <a:latin typeface="Trebuchet MS" panose="020B0603020202020204"/>
            </a:endParaRPr>
          </a:p>
          <a:p>
            <a:pPr defTabSz="342900"/>
            <a:r>
              <a:rPr lang="en-US" sz="2000" dirty="0">
                <a:solidFill>
                  <a:prstClr val="black"/>
                </a:solidFill>
                <a:latin typeface="Trebuchet MS" panose="020B0603020202020204"/>
              </a:rPr>
              <a:t>Is the entity an FDIC Bank?:</a:t>
            </a:r>
          </a:p>
          <a:p>
            <a:pPr defTabSz="342900"/>
            <a:endParaRPr lang="en-US" sz="2000" dirty="0">
              <a:solidFill>
                <a:prstClr val="black"/>
              </a:solidFill>
              <a:latin typeface="Trebuchet MS" panose="020B0603020202020204"/>
            </a:endParaRPr>
          </a:p>
          <a:p>
            <a:pPr defTabSz="342900"/>
            <a:r>
              <a:rPr lang="en-US" sz="2000" dirty="0">
                <a:solidFill>
                  <a:prstClr val="black"/>
                </a:solidFill>
                <a:latin typeface="Trebuchet MS" panose="020B0603020202020204"/>
              </a:rPr>
              <a:t>See </a:t>
            </a:r>
            <a:r>
              <a:rPr lang="en-US" sz="2000" dirty="0">
                <a:solidFill>
                  <a:prstClr val="black"/>
                </a:solidFill>
                <a:latin typeface="Trebuchet MS" panose="020B0603020202020204"/>
                <a:hlinkClick r:id="rId2"/>
              </a:rPr>
              <a:t>https://research2.fdic.gov/bankfind</a:t>
            </a:r>
            <a:endParaRPr lang="en-US" sz="2000" dirty="0">
              <a:solidFill>
                <a:prstClr val="black"/>
              </a:solidFill>
              <a:latin typeface="Trebuchet MS" panose="020B0603020202020204"/>
            </a:endParaRPr>
          </a:p>
          <a:p>
            <a:pPr defTabSz="342900"/>
            <a:endParaRPr lang="en-US" sz="2000" dirty="0">
              <a:solidFill>
                <a:prstClr val="black"/>
              </a:solidFill>
              <a:latin typeface="Trebuchet MS" panose="020B0603020202020204"/>
            </a:endParaRPr>
          </a:p>
          <a:p>
            <a:pPr defTabSz="342900"/>
            <a:r>
              <a:rPr lang="en-US" sz="2000" dirty="0">
                <a:solidFill>
                  <a:prstClr val="black"/>
                </a:solidFill>
                <a:latin typeface="Trebuchet MS" panose="020B0603020202020204"/>
              </a:rPr>
              <a:t>Serve to the attention of a specific officer of the bank by certified mail.  List the name and title of the officer. </a:t>
            </a:r>
          </a:p>
          <a:p>
            <a:pPr defTabSz="342900"/>
            <a:endParaRPr lang="en-US" sz="2000" dirty="0">
              <a:solidFill>
                <a:prstClr val="black"/>
              </a:solidFill>
              <a:latin typeface="Trebuchet MS" panose="020B0603020202020204"/>
            </a:endParaRPr>
          </a:p>
          <a:p>
            <a:pPr defTabSz="342900"/>
            <a:r>
              <a:rPr lang="en-US" sz="2000" dirty="0">
                <a:solidFill>
                  <a:prstClr val="black"/>
                </a:solidFill>
                <a:latin typeface="Trebuchet MS" panose="020B0603020202020204"/>
              </a:rPr>
              <a:t>Exception if attorney for the bank has appeared in the case.  Serve the attorney by U.S. mail.  Do not rely on ECF Service. </a:t>
            </a:r>
          </a:p>
        </p:txBody>
      </p:sp>
      <p:pic>
        <p:nvPicPr>
          <p:cNvPr id="6" name="Picture 5">
            <a:extLst>
              <a:ext uri="{FF2B5EF4-FFF2-40B4-BE49-F238E27FC236}">
                <a16:creationId xmlns:a16="http://schemas.microsoft.com/office/drawing/2014/main" id="{CA1D6FF4-5D77-4372-8A65-5E57E2E35F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52918" y="277507"/>
            <a:ext cx="3073536" cy="1765935"/>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0BC86D67-F0E1-4EBB-AA95-CA9B47D6C5AD}"/>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63</a:t>
            </a:r>
          </a:p>
        </p:txBody>
      </p:sp>
    </p:spTree>
    <p:extLst>
      <p:ext uri="{BB962C8B-B14F-4D97-AF65-F5344CB8AC3E}">
        <p14:creationId xmlns:p14="http://schemas.microsoft.com/office/powerpoint/2010/main" val="42715144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333A38-CDF5-4DD1-B7B2-8B0601AB7A58}"/>
              </a:ext>
            </a:extLst>
          </p:cNvPr>
          <p:cNvSpPr txBox="1"/>
          <p:nvPr/>
        </p:nvSpPr>
        <p:spPr>
          <a:xfrm>
            <a:off x="1823778" y="2078125"/>
            <a:ext cx="4574513" cy="300082"/>
          </a:xfrm>
          <a:prstGeom prst="rect">
            <a:avLst/>
          </a:prstGeom>
          <a:noFill/>
        </p:spPr>
        <p:txBody>
          <a:bodyPr wrap="square" rtlCol="0">
            <a:spAutoFit/>
          </a:bodyPr>
          <a:lstStyle/>
          <a:p>
            <a:pPr defTabSz="342900"/>
            <a:endParaRPr lang="en-US" sz="1350" dirty="0">
              <a:solidFill>
                <a:prstClr val="black"/>
              </a:solidFill>
              <a:latin typeface="Trebuchet MS" panose="020B0603020202020204"/>
            </a:endParaRPr>
          </a:p>
        </p:txBody>
      </p:sp>
      <p:pic>
        <p:nvPicPr>
          <p:cNvPr id="3" name="Picture 2">
            <a:extLst>
              <a:ext uri="{FF2B5EF4-FFF2-40B4-BE49-F238E27FC236}">
                <a16:creationId xmlns:a16="http://schemas.microsoft.com/office/drawing/2014/main" id="{73B4FEB1-D5C5-4C01-AE2D-3B38C034D7D4}"/>
              </a:ext>
            </a:extLst>
          </p:cNvPr>
          <p:cNvPicPr>
            <a:picLocks noChangeAspect="1"/>
          </p:cNvPicPr>
          <p:nvPr/>
        </p:nvPicPr>
        <p:blipFill>
          <a:blip r:embed="rId2"/>
          <a:stretch>
            <a:fillRect/>
          </a:stretch>
        </p:blipFill>
        <p:spPr>
          <a:xfrm>
            <a:off x="435460" y="1265831"/>
            <a:ext cx="6787506" cy="3882505"/>
          </a:xfrm>
          <a:prstGeom prst="rect">
            <a:avLst/>
          </a:prstGeom>
        </p:spPr>
      </p:pic>
      <p:sp>
        <p:nvSpPr>
          <p:cNvPr id="5" name="Arrow: Up 4">
            <a:extLst>
              <a:ext uri="{FF2B5EF4-FFF2-40B4-BE49-F238E27FC236}">
                <a16:creationId xmlns:a16="http://schemas.microsoft.com/office/drawing/2014/main" id="{473BC9C9-59D2-42D7-9633-324FD4838412}"/>
              </a:ext>
            </a:extLst>
          </p:cNvPr>
          <p:cNvSpPr/>
          <p:nvPr/>
        </p:nvSpPr>
        <p:spPr>
          <a:xfrm>
            <a:off x="435460" y="5225266"/>
            <a:ext cx="181737" cy="733806"/>
          </a:xfrm>
          <a:prstGeom prst="upArrow">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dirty="0">
              <a:solidFill>
                <a:prstClr val="white"/>
              </a:solidFill>
              <a:latin typeface="Trebuchet MS" panose="020B0603020202020204"/>
            </a:endParaRPr>
          </a:p>
        </p:txBody>
      </p:sp>
      <p:sp>
        <p:nvSpPr>
          <p:cNvPr id="6" name="TextBox 5">
            <a:extLst>
              <a:ext uri="{FF2B5EF4-FFF2-40B4-BE49-F238E27FC236}">
                <a16:creationId xmlns:a16="http://schemas.microsoft.com/office/drawing/2014/main" id="{5166ED82-5A35-46A4-9BFC-40D5084FD931}"/>
              </a:ext>
            </a:extLst>
          </p:cNvPr>
          <p:cNvSpPr txBox="1"/>
          <p:nvPr/>
        </p:nvSpPr>
        <p:spPr>
          <a:xfrm>
            <a:off x="8365646" y="6006697"/>
            <a:ext cx="959758" cy="769441"/>
          </a:xfrm>
          <a:prstGeom prst="rect">
            <a:avLst/>
          </a:prstGeom>
          <a:noFill/>
        </p:spPr>
        <p:txBody>
          <a:bodyPr wrap="square" rtlCol="0">
            <a:spAutoFit/>
          </a:bodyPr>
          <a:lstStyle/>
          <a:p>
            <a:r>
              <a:rPr lang="en-US" sz="4400" dirty="0">
                <a:solidFill>
                  <a:prstClr val="white"/>
                </a:solidFill>
                <a:latin typeface="Calibri" panose="020F0502020204030204"/>
              </a:rPr>
              <a:t>64</a:t>
            </a:r>
          </a:p>
        </p:txBody>
      </p:sp>
    </p:spTree>
    <p:extLst>
      <p:ext uri="{BB962C8B-B14F-4D97-AF65-F5344CB8AC3E}">
        <p14:creationId xmlns:p14="http://schemas.microsoft.com/office/powerpoint/2010/main" val="374537735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chemeClr val="accent4">
                <a:lumMod val="20000"/>
                <a:lumOff val="80000"/>
              </a:schemeClr>
            </a:gs>
            <a:gs pos="70000">
              <a:srgbClr val="82B3DF"/>
            </a:gs>
            <a:gs pos="0">
              <a:schemeClr val="accent1">
                <a:lumMod val="60000"/>
                <a:lumOff val="40000"/>
              </a:schemeClr>
            </a:gs>
            <a:gs pos="0">
              <a:schemeClr val="accent1">
                <a:lumMod val="0"/>
                <a:lumOff val="100000"/>
              </a:schemeClr>
            </a:gs>
            <a:gs pos="100000">
              <a:schemeClr val="accent1">
                <a:lumMod val="1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98089" y="1278481"/>
            <a:ext cx="7947833" cy="824799"/>
          </a:xfrm>
        </p:spPr>
        <p:txBody>
          <a:bodyPr>
            <a:noAutofit/>
          </a:bodyPr>
          <a:lstStyle/>
          <a:p>
            <a:r>
              <a:rPr lang="en-US" sz="5400" b="1" dirty="0">
                <a:solidFill>
                  <a:srgbClr val="002060"/>
                </a:solidFill>
                <a:latin typeface="Tahoma" panose="020B0604030504040204" pitchFamily="34" charset="0"/>
                <a:ea typeface="Tahoma" panose="020B0604030504040204" pitchFamily="34" charset="0"/>
                <a:cs typeface="Tahoma" panose="020B0604030504040204" pitchFamily="34" charset="0"/>
              </a:rPr>
              <a:t>THANK YOU FOR JOINING US!</a:t>
            </a:r>
          </a:p>
        </p:txBody>
      </p:sp>
      <p:grpSp>
        <p:nvGrpSpPr>
          <p:cNvPr id="6" name="Group 5">
            <a:extLst>
              <a:ext uri="{FF2B5EF4-FFF2-40B4-BE49-F238E27FC236}">
                <a16:creationId xmlns:a16="http://schemas.microsoft.com/office/drawing/2014/main" id="{79363212-3908-4DBC-853F-A9763D998E6B}"/>
              </a:ext>
            </a:extLst>
          </p:cNvPr>
          <p:cNvGrpSpPr/>
          <p:nvPr/>
        </p:nvGrpSpPr>
        <p:grpSpPr>
          <a:xfrm>
            <a:off x="2286006" y="1736187"/>
            <a:ext cx="5797867" cy="3843338"/>
            <a:chOff x="2020804" y="2001202"/>
            <a:chExt cx="6268803" cy="4381125"/>
          </a:xfrm>
        </p:grpSpPr>
        <p:pic>
          <p:nvPicPr>
            <p:cNvPr id="4" name="Picture 3">
              <a:extLst>
                <a:ext uri="{FF2B5EF4-FFF2-40B4-BE49-F238E27FC236}">
                  <a16:creationId xmlns:a16="http://schemas.microsoft.com/office/drawing/2014/main" id="{66E59D90-D9E0-4F44-A4D3-1B896A7295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0804" y="2719675"/>
              <a:ext cx="4877750" cy="3662652"/>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5" name="Picture 4">
              <a:extLst>
                <a:ext uri="{FF2B5EF4-FFF2-40B4-BE49-F238E27FC236}">
                  <a16:creationId xmlns:a16="http://schemas.microsoft.com/office/drawing/2014/main" id="{32A06EB7-86AC-4EF8-BACF-6D394CEBA06F}"/>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04" b="100000" l="1653" r="98072"/>
                      </a14:imgEffect>
                    </a14:imgLayer>
                  </a14:imgProps>
                </a:ext>
                <a:ext uri="{28A0092B-C50C-407E-A947-70E740481C1C}">
                  <a14:useLocalDpi xmlns:a14="http://schemas.microsoft.com/office/drawing/2010/main" val="0"/>
                </a:ext>
              </a:extLst>
            </a:blip>
            <a:stretch>
              <a:fillRect/>
            </a:stretch>
          </p:blipFill>
          <p:spPr>
            <a:xfrm>
              <a:off x="4832032" y="2001202"/>
              <a:ext cx="3457575" cy="2428875"/>
            </a:xfrm>
            <a:prstGeom prst="rect">
              <a:avLst/>
            </a:prstGeom>
          </p:spPr>
        </p:pic>
      </p:grpSp>
      <p:sp>
        <p:nvSpPr>
          <p:cNvPr id="7" name="Title 1">
            <a:extLst>
              <a:ext uri="{FF2B5EF4-FFF2-40B4-BE49-F238E27FC236}">
                <a16:creationId xmlns:a16="http://schemas.microsoft.com/office/drawing/2014/main" id="{DAC1AB1D-95D9-42A7-83FE-86692A1F8C42}"/>
              </a:ext>
            </a:extLst>
          </p:cNvPr>
          <p:cNvSpPr txBox="1">
            <a:spLocks/>
          </p:cNvSpPr>
          <p:nvPr/>
        </p:nvSpPr>
        <p:spPr>
          <a:xfrm>
            <a:off x="598088" y="5842724"/>
            <a:ext cx="7947833" cy="8247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b="1" dirty="0">
                <a:solidFill>
                  <a:srgbClr val="7030A0"/>
                </a:solidFill>
                <a:latin typeface="Tahoma" panose="020B0604030504040204" pitchFamily="34" charset="0"/>
                <a:ea typeface="Tahoma" panose="020B0604030504040204" pitchFamily="34" charset="0"/>
                <a:cs typeface="Tahoma" panose="020B0604030504040204" pitchFamily="34" charset="0"/>
              </a:rPr>
              <a:t>STAY SAFE</a:t>
            </a:r>
          </a:p>
        </p:txBody>
      </p:sp>
    </p:spTree>
    <p:extLst>
      <p:ext uri="{BB962C8B-B14F-4D97-AF65-F5344CB8AC3E}">
        <p14:creationId xmlns:p14="http://schemas.microsoft.com/office/powerpoint/2010/main" val="6661443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3.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1385</TotalTime>
  <Words>2250</Words>
  <Application>Microsoft Office PowerPoint</Application>
  <PresentationFormat>On-screen Show (4:3)</PresentationFormat>
  <Paragraphs>519</Paragraphs>
  <Slides>68</Slides>
  <Notes>17</Notes>
  <HiddenSlides>0</HiddenSlides>
  <MMClips>0</MMClips>
  <ScaleCrop>false</ScaleCrop>
  <HeadingPairs>
    <vt:vector size="8" baseType="variant">
      <vt:variant>
        <vt:lpstr>Fonts Used</vt:lpstr>
      </vt:variant>
      <vt:variant>
        <vt:i4>11</vt:i4>
      </vt:variant>
      <vt:variant>
        <vt:lpstr>Theme</vt:lpstr>
      </vt:variant>
      <vt:variant>
        <vt:i4>3</vt:i4>
      </vt:variant>
      <vt:variant>
        <vt:lpstr>Embedded OLE Servers</vt:lpstr>
      </vt:variant>
      <vt:variant>
        <vt:i4>1</vt:i4>
      </vt:variant>
      <vt:variant>
        <vt:lpstr>Slide Titles</vt:lpstr>
      </vt:variant>
      <vt:variant>
        <vt:i4>68</vt:i4>
      </vt:variant>
    </vt:vector>
  </HeadingPairs>
  <TitlesOfParts>
    <vt:vector size="83" baseType="lpstr">
      <vt:lpstr>Aharoni</vt:lpstr>
      <vt:lpstr>Arial</vt:lpstr>
      <vt:lpstr>Bernard MT Condensed</vt:lpstr>
      <vt:lpstr>Calibri</vt:lpstr>
      <vt:lpstr>Calibri Light</vt:lpstr>
      <vt:lpstr>Century Gothic</vt:lpstr>
      <vt:lpstr>Courier New</vt:lpstr>
      <vt:lpstr>Tahoma</vt:lpstr>
      <vt:lpstr>Trebuchet MS</vt:lpstr>
      <vt:lpstr>Wingdings</vt:lpstr>
      <vt:lpstr>Wingdings 3</vt:lpstr>
      <vt:lpstr>Office Theme</vt:lpstr>
      <vt:lpstr>Slice</vt:lpstr>
      <vt:lpstr>Facet</vt:lpstr>
      <vt:lpstr>Acrobat Document</vt:lpstr>
      <vt:lpstr>CONSUMER BANKRUPTCY IN THE COVID-19 ERA</vt:lpstr>
      <vt:lpstr>WELCOME!</vt:lpstr>
      <vt:lpstr>CARES ACT Changes to the Bankruptcy Code</vt:lpstr>
      <vt:lpstr>Exclusion of Stimulus Payments from income and disposable income</vt:lpstr>
      <vt:lpstr>Allowance of plan modifications due to material financial hardship arising out of coronavirus epidemic, including extension of plan completion to 7 years</vt:lpstr>
      <vt:lpstr>Deferral of student loan payments for 6 months through September 30, 2020</vt:lpstr>
      <vt:lpstr>Increase of small business reorganization eligibility to $7.5 million</vt:lpstr>
      <vt:lpstr>covid-19 rebate payments not to be administered by trustee per united states trustee</vt:lpstr>
      <vt:lpstr>1-year sunset of cares act provisions</vt:lpstr>
      <vt:lpstr>Answers to previously submitted questions</vt:lpstr>
      <vt:lpstr>Local Bankruptcy Court COVID-19 General Orders, Chapter 13 Plan Amendments, and Mortgage Modification Mediation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Local Bankruptcy Court COVID-19 General Orders, Chapter 13 Plan Amendments, and Mortgage Modification Mediation</vt:lpstr>
      <vt:lpstr>Chapter 13 Trustee Procedures in the COVID-19 Era</vt:lpstr>
      <vt:lpstr>PowerPoint Presentation</vt:lpstr>
      <vt:lpstr>Payment issues</vt:lpstr>
      <vt:lpstr>Informal Request for Debtor refunds</vt:lpstr>
      <vt:lpstr>PowerPoint Presentation</vt:lpstr>
      <vt:lpstr>Tax Refunds, returns and  motions to retain tax refund monies</vt:lpstr>
      <vt:lpstr>Mortgage Forbearance</vt:lpstr>
      <vt:lpstr>PowerPoint Presentation</vt:lpstr>
      <vt:lpstr>341 documents</vt:lpstr>
      <vt:lpstr>Challenge to the CARES Act</vt:lpstr>
      <vt:lpstr>Answers to previously submitted questions</vt:lpstr>
      <vt:lpstr>BREAK</vt:lpstr>
      <vt:lpstr>Chapter 7 Trustee Procedures in the COVID-19 Era</vt:lpstr>
      <vt:lpstr>Tips on Filings and Submissions</vt:lpstr>
      <vt:lpstr>American BANKRUPTCY LAW FORUM  Tips on flings and submissions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 Reaffirmation Agreements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FOR JOINING US!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Joni Behnken</dc:creator>
  <cp:lastModifiedBy>Ginger M</cp:lastModifiedBy>
  <cp:revision>195</cp:revision>
  <dcterms:created xsi:type="dcterms:W3CDTF">2018-10-09T20:01:50Z</dcterms:created>
  <dcterms:modified xsi:type="dcterms:W3CDTF">2020-05-19T10:19:58Z</dcterms:modified>
</cp:coreProperties>
</file>